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0.svg" ContentType="image/svg+xml"/>
  <Override PartName="/ppt/media/image12.svg" ContentType="image/svg+xml"/>
  <Override PartName="/ppt/media/image14.svg" ContentType="image/svg+xml"/>
  <Override PartName="/ppt/media/image16.svg" ContentType="image/svg+xml"/>
  <Override PartName="/ppt/media/image18.svg" ContentType="image/svg+xml"/>
  <Override PartName="/ppt/media/image24.svg" ContentType="image/svg+xml"/>
  <Override PartName="/ppt/media/image26.svg" ContentType="image/svg+xml"/>
  <Override PartName="/ppt/media/image28.svg" ContentType="image/svg+xml"/>
  <Override PartName="/ppt/media/image35.svg" ContentType="image/svg+xml"/>
  <Override PartName="/ppt/media/image51.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Lst>
  <p:sldSz cx="18288000" cy="10287000"/>
  <p:notesSz cx="6858000" cy="9144000"/>
  <p:embeddedFontLst>
    <p:embeddedFont>
      <p:font typeface="Bahnschrift SemiBold" panose="020B0502040204020203" charset="0"/>
      <p:bold r:id="rId39"/>
    </p:embeddedFont>
    <p:embeddedFont>
      <p:font typeface="Arial Rounded MT Bold" panose="020F0704030504030204" charset="0"/>
      <p:regular r:id="rId40"/>
    </p:embeddedFont>
    <p:embeddedFont>
      <p:font typeface="Dosis Semi-Bold" panose="02010703020202060003"/>
      <p:bold r:id="rId41"/>
    </p:embeddedFont>
    <p:embeddedFont>
      <p:font typeface="Calibri" panose="020F0502020204030204" charset="0"/>
      <p:regular r:id="rId42"/>
      <p:bold r:id="rId43"/>
      <p:italic r:id="rId44"/>
      <p:boldItalic r:id="rId45"/>
    </p:embeddedFont>
    <p:embeddedFont>
      <p:font typeface="Microsoft YaHei" panose="020B0503020204020204" charset="-122"/>
      <p:regular r:id="rId46"/>
    </p:embeddedFont>
    <p:embeddedFont>
      <p:font typeface="Arimo" panose="020B0604020202020204"/>
      <p:regular r:id="rId47"/>
    </p:embeddedFont>
    <p:embeddedFont>
      <p:font typeface="Dosis Bold" panose="02010803020202060003"/>
      <p:bold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0" userDrawn="1">
          <p15:clr>
            <a:srgbClr val="A4A3A4"/>
          </p15:clr>
        </p15:guide>
        <p15:guide id="2" pos="291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74" d="100"/>
          <a:sy n="74" d="100"/>
        </p:scale>
        <p:origin x="-1092" y="-90"/>
      </p:cViewPr>
      <p:guideLst>
        <p:guide orient="horz" pos="2180"/>
        <p:guide pos="291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8" Type="http://schemas.openxmlformats.org/officeDocument/2006/relationships/font" Target="fonts/font10.fntdata"/><Relationship Id="rId47" Type="http://schemas.openxmlformats.org/officeDocument/2006/relationships/font" Target="fonts/font9.fntdata"/><Relationship Id="rId46" Type="http://schemas.openxmlformats.org/officeDocument/2006/relationships/font" Target="fonts/font8.fntdata"/><Relationship Id="rId45" Type="http://schemas.openxmlformats.org/officeDocument/2006/relationships/font" Target="fonts/font7.fntdata"/><Relationship Id="rId44" Type="http://schemas.openxmlformats.org/officeDocument/2006/relationships/font" Target="fonts/font6.fntdata"/><Relationship Id="rId43" Type="http://schemas.openxmlformats.org/officeDocument/2006/relationships/font" Target="fonts/font5.fntdata"/><Relationship Id="rId42" Type="http://schemas.openxmlformats.org/officeDocument/2006/relationships/font" Target="fonts/font4.fntdata"/><Relationship Id="rId41" Type="http://schemas.openxmlformats.org/officeDocument/2006/relationships/font" Target="fonts/font3.fntdata"/><Relationship Id="rId40" Type="http://schemas.openxmlformats.org/officeDocument/2006/relationships/font" Target="fonts/font2.fntdata"/><Relationship Id="rId4" Type="http://schemas.openxmlformats.org/officeDocument/2006/relationships/notesMaster" Target="notesMasters/notesMaster1.xml"/><Relationship Id="rId39" Type="http://schemas.openxmlformats.org/officeDocument/2006/relationships/font" Target="fonts/font1.fntdata"/><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sv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sv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image" Target="../media/image12.svg"/><Relationship Id="rId8" Type="http://schemas.openxmlformats.org/officeDocument/2006/relationships/image" Target="../media/image11.png"/><Relationship Id="rId7" Type="http://schemas.openxmlformats.org/officeDocument/2006/relationships/image" Target="../media/image18.svg"/><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3" Type="http://schemas.openxmlformats.org/officeDocument/2006/relationships/image" Target="../media/image14.svg"/><Relationship Id="rId2" Type="http://schemas.openxmlformats.org/officeDocument/2006/relationships/image" Target="../media/image13.png"/><Relationship Id="rId10" Type="http://schemas.openxmlformats.org/officeDocument/2006/relationships/slideLayout" Target="../slideLayouts/slideLayout7.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9" Type="http://schemas.openxmlformats.org/officeDocument/2006/relationships/image" Target="../media/image12.svg"/><Relationship Id="rId8" Type="http://schemas.openxmlformats.org/officeDocument/2006/relationships/image" Target="../media/image22.png"/><Relationship Id="rId7" Type="http://schemas.openxmlformats.org/officeDocument/2006/relationships/image" Target="../media/image18.svg"/><Relationship Id="rId6" Type="http://schemas.openxmlformats.org/officeDocument/2006/relationships/image" Target="../media/image21.png"/><Relationship Id="rId5" Type="http://schemas.openxmlformats.org/officeDocument/2006/relationships/image" Target="../media/image16.svg"/><Relationship Id="rId4" Type="http://schemas.openxmlformats.org/officeDocument/2006/relationships/image" Target="../media/image20.png"/><Relationship Id="rId3" Type="http://schemas.openxmlformats.org/officeDocument/2006/relationships/image" Target="../media/image14.svg"/><Relationship Id="rId2" Type="http://schemas.openxmlformats.org/officeDocument/2006/relationships/image" Target="../media/image19.png"/><Relationship Id="rId12" Type="http://schemas.openxmlformats.org/officeDocument/2006/relationships/slideLayout" Target="../slideLayouts/slideLayout7.xml"/><Relationship Id="rId11" Type="http://schemas.openxmlformats.org/officeDocument/2006/relationships/image" Target="../media/image24.svg"/><Relationship Id="rId10" Type="http://schemas.openxmlformats.org/officeDocument/2006/relationships/image" Target="../media/image23.png"/><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9" Type="http://schemas.openxmlformats.org/officeDocument/2006/relationships/image" Target="../media/image12.svg"/><Relationship Id="rId8" Type="http://schemas.openxmlformats.org/officeDocument/2006/relationships/image" Target="../media/image22.png"/><Relationship Id="rId7" Type="http://schemas.openxmlformats.org/officeDocument/2006/relationships/image" Target="../media/image18.svg"/><Relationship Id="rId6" Type="http://schemas.openxmlformats.org/officeDocument/2006/relationships/image" Target="../media/image21.png"/><Relationship Id="rId5" Type="http://schemas.openxmlformats.org/officeDocument/2006/relationships/image" Target="../media/image16.svg"/><Relationship Id="rId4" Type="http://schemas.openxmlformats.org/officeDocument/2006/relationships/image" Target="../media/image20.png"/><Relationship Id="rId3" Type="http://schemas.openxmlformats.org/officeDocument/2006/relationships/image" Target="../media/image14.svg"/><Relationship Id="rId2" Type="http://schemas.openxmlformats.org/officeDocument/2006/relationships/image" Target="../media/image19.png"/><Relationship Id="rId12" Type="http://schemas.openxmlformats.org/officeDocument/2006/relationships/slideLayout" Target="../slideLayouts/slideLayout7.xml"/><Relationship Id="rId11" Type="http://schemas.openxmlformats.org/officeDocument/2006/relationships/image" Target="../media/image24.svg"/><Relationship Id="rId10" Type="http://schemas.openxmlformats.org/officeDocument/2006/relationships/image" Target="../media/image23.pn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8.svg"/><Relationship Id="rId4" Type="http://schemas.openxmlformats.org/officeDocument/2006/relationships/image" Target="../media/image27.png"/><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8.svg"/><Relationship Id="rId3" Type="http://schemas.openxmlformats.org/officeDocument/2006/relationships/image" Target="../media/image21.png"/><Relationship Id="rId2" Type="http://schemas.openxmlformats.org/officeDocument/2006/relationships/image" Target="../media/image29.pn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0.png"/><Relationship Id="rId3" Type="http://schemas.openxmlformats.org/officeDocument/2006/relationships/image" Target="../media/image18.svg"/><Relationship Id="rId2" Type="http://schemas.openxmlformats.org/officeDocument/2006/relationships/image" Target="../media/image21.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1.png"/><Relationship Id="rId3" Type="http://schemas.openxmlformats.org/officeDocument/2006/relationships/image" Target="../media/image18.svg"/><Relationship Id="rId2" Type="http://schemas.openxmlformats.org/officeDocument/2006/relationships/image" Target="../media/image21.pn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2.png"/><Relationship Id="rId3" Type="http://schemas.openxmlformats.org/officeDocument/2006/relationships/image" Target="../media/image18.svg"/><Relationship Id="rId2" Type="http://schemas.openxmlformats.org/officeDocument/2006/relationships/image" Target="../media/image21.png"/><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3.png"/><Relationship Id="rId3" Type="http://schemas.openxmlformats.org/officeDocument/2006/relationships/image" Target="../media/image18.svg"/><Relationship Id="rId2" Type="http://schemas.openxmlformats.org/officeDocument/2006/relationships/image" Target="../media/image21.png"/><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37.png"/><Relationship Id="rId4" Type="http://schemas.openxmlformats.org/officeDocument/2006/relationships/image" Target="../media/image36.png"/><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9" Type="http://schemas.openxmlformats.org/officeDocument/2006/relationships/image" Target="../media/image12.svg"/><Relationship Id="rId8" Type="http://schemas.openxmlformats.org/officeDocument/2006/relationships/image" Target="../media/image11.png"/><Relationship Id="rId7" Type="http://schemas.openxmlformats.org/officeDocument/2006/relationships/image" Target="../media/image10.svg"/><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3" Type="http://schemas.openxmlformats.org/officeDocument/2006/relationships/image" Target="../media/image6.svg"/><Relationship Id="rId2" Type="http://schemas.openxmlformats.org/officeDocument/2006/relationships/image" Target="../media/image5.png"/><Relationship Id="rId10" Type="http://schemas.openxmlformats.org/officeDocument/2006/relationships/slideLayout" Target="../slideLayouts/slideLayout7.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svg"/><Relationship Id="rId2" Type="http://schemas.openxmlformats.org/officeDocument/2006/relationships/image" Target="../media/image40.png"/><Relationship Id="rId1" Type="http://schemas.openxmlformats.org/officeDocument/2006/relationships/image" Target="../media/image1.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1.png"/><Relationship Id="rId1" Type="http://schemas.openxmlformats.org/officeDocument/2006/relationships/image" Target="../media/image1.jpe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2.png"/><Relationship Id="rId1" Type="http://schemas.openxmlformats.org/officeDocument/2006/relationships/image" Target="../media/image1.jpe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3.png"/><Relationship Id="rId1" Type="http://schemas.openxmlformats.org/officeDocument/2006/relationships/image" Target="../media/image1.jpe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4.png"/><Relationship Id="rId1" Type="http://schemas.openxmlformats.org/officeDocument/2006/relationships/image" Target="../media/image1.jpe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5.png"/><Relationship Id="rId1" Type="http://schemas.openxmlformats.org/officeDocument/2006/relationships/image" Target="../media/image1.jpe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6.png"/><Relationship Id="rId1" Type="http://schemas.openxmlformats.org/officeDocument/2006/relationships/image" Target="../media/image1.jpe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7.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9" Type="http://schemas.openxmlformats.org/officeDocument/2006/relationships/image" Target="../media/image12.svg"/><Relationship Id="rId8" Type="http://schemas.openxmlformats.org/officeDocument/2006/relationships/image" Target="../media/image11.png"/><Relationship Id="rId7" Type="http://schemas.openxmlformats.org/officeDocument/2006/relationships/image" Target="../media/image10.svg"/><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3" Type="http://schemas.openxmlformats.org/officeDocument/2006/relationships/image" Target="../media/image6.svg"/><Relationship Id="rId2" Type="http://schemas.openxmlformats.org/officeDocument/2006/relationships/image" Target="../media/image5.png"/><Relationship Id="rId10" Type="http://schemas.openxmlformats.org/officeDocument/2006/relationships/slideLayout" Target="../slideLayouts/slideLayout7.xml"/><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8.png"/><Relationship Id="rId1" Type="http://schemas.openxmlformats.org/officeDocument/2006/relationships/image" Target="../media/image1.jpe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9.png"/><Relationship Id="rId1" Type="http://schemas.openxmlformats.org/officeDocument/2006/relationships/image" Target="../media/image1.jpeg"/></Relationships>
</file>

<file path=ppt/slides/_rels/slide3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9" Type="http://schemas.openxmlformats.org/officeDocument/2006/relationships/image" Target="../media/image12.svg"/><Relationship Id="rId8" Type="http://schemas.openxmlformats.org/officeDocument/2006/relationships/image" Target="../media/image11.png"/><Relationship Id="rId7" Type="http://schemas.openxmlformats.org/officeDocument/2006/relationships/image" Target="../media/image18.svg"/><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3" Type="http://schemas.openxmlformats.org/officeDocument/2006/relationships/image" Target="../media/image14.svg"/><Relationship Id="rId2" Type="http://schemas.openxmlformats.org/officeDocument/2006/relationships/image" Target="../media/image13.png"/><Relationship Id="rId10" Type="http://schemas.openxmlformats.org/officeDocument/2006/relationships/slideLayout" Target="../slideLayouts/slideLayout7.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386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1393875" y="1028700"/>
            <a:ext cx="2057641" cy="1680904"/>
          </a:xfrm>
          <a:custGeom>
            <a:avLst/>
            <a:gdLst/>
            <a:ahLst/>
            <a:cxnLst/>
            <a:rect l="l" t="t" r="r" b="b"/>
            <a:pathLst>
              <a:path w="2057641" h="1680904">
                <a:moveTo>
                  <a:pt x="0" y="0"/>
                </a:moveTo>
                <a:lnTo>
                  <a:pt x="2057641" y="0"/>
                </a:lnTo>
                <a:lnTo>
                  <a:pt x="2057641" y="1680904"/>
                </a:lnTo>
                <a:lnTo>
                  <a:pt x="0" y="1680904"/>
                </a:lnTo>
                <a:lnTo>
                  <a:pt x="0" y="0"/>
                </a:lnTo>
                <a:close/>
              </a:path>
            </a:pathLst>
          </a:custGeom>
          <a:blipFill>
            <a:blip r:embed="rId2"/>
            <a:stretch>
              <a:fillRect r="-10159" b="-1398"/>
            </a:stretch>
          </a:blipFill>
          <a:ln w="38100" cap="sq">
            <a:solidFill>
              <a:srgbClr val="000000"/>
            </a:solidFill>
            <a:prstDash val="solid"/>
            <a:miter/>
          </a:ln>
        </p:spPr>
      </p:sp>
      <p:sp>
        <p:nvSpPr>
          <p:cNvPr id="17" name="Freeform 17"/>
          <p:cNvSpPr/>
          <p:nvPr/>
        </p:nvSpPr>
        <p:spPr>
          <a:xfrm>
            <a:off x="4625969" y="823764"/>
            <a:ext cx="9036062" cy="1885840"/>
          </a:xfrm>
          <a:custGeom>
            <a:avLst/>
            <a:gdLst/>
            <a:ahLst/>
            <a:cxnLst/>
            <a:rect l="l" t="t" r="r" b="b"/>
            <a:pathLst>
              <a:path w="9036062" h="1885840">
                <a:moveTo>
                  <a:pt x="0" y="0"/>
                </a:moveTo>
                <a:lnTo>
                  <a:pt x="9036062" y="0"/>
                </a:lnTo>
                <a:lnTo>
                  <a:pt x="9036062" y="1885840"/>
                </a:lnTo>
                <a:lnTo>
                  <a:pt x="0" y="1885840"/>
                </a:lnTo>
                <a:lnTo>
                  <a:pt x="0" y="0"/>
                </a:lnTo>
                <a:close/>
              </a:path>
            </a:pathLst>
          </a:custGeom>
          <a:blipFill>
            <a:blip r:embed="rId3"/>
            <a:stretch>
              <a:fillRect r="-1188"/>
            </a:stretch>
          </a:blipFill>
          <a:ln w="38100" cap="sq">
            <a:solidFill>
              <a:srgbClr val="000000"/>
            </a:solidFill>
            <a:prstDash val="solid"/>
            <a:miter/>
          </a:ln>
        </p:spPr>
      </p:sp>
      <p:sp>
        <p:nvSpPr>
          <p:cNvPr id="18" name="Freeform 18"/>
          <p:cNvSpPr/>
          <p:nvPr/>
        </p:nvSpPr>
        <p:spPr>
          <a:xfrm>
            <a:off x="14653213" y="1028700"/>
            <a:ext cx="1826917" cy="1648474"/>
          </a:xfrm>
          <a:custGeom>
            <a:avLst/>
            <a:gdLst/>
            <a:ahLst/>
            <a:cxnLst/>
            <a:rect l="l" t="t" r="r" b="b"/>
            <a:pathLst>
              <a:path w="1826917" h="1648474">
                <a:moveTo>
                  <a:pt x="0" y="0"/>
                </a:moveTo>
                <a:lnTo>
                  <a:pt x="1826917" y="0"/>
                </a:lnTo>
                <a:lnTo>
                  <a:pt x="1826917" y="1648474"/>
                </a:lnTo>
                <a:lnTo>
                  <a:pt x="0" y="1648474"/>
                </a:lnTo>
                <a:lnTo>
                  <a:pt x="0" y="0"/>
                </a:lnTo>
                <a:close/>
              </a:path>
            </a:pathLst>
          </a:custGeom>
          <a:blipFill>
            <a:blip r:embed="rId4"/>
            <a:stretch>
              <a:fillRect/>
            </a:stretch>
          </a:blipFill>
          <a:ln w="38100" cap="sq">
            <a:solidFill>
              <a:srgbClr val="000000"/>
            </a:solidFill>
            <a:prstDash val="solid"/>
            <a:miter/>
          </a:ln>
        </p:spPr>
      </p:sp>
      <p:sp>
        <p:nvSpPr>
          <p:cNvPr id="19" name="TextBox 19"/>
          <p:cNvSpPr txBox="1"/>
          <p:nvPr/>
        </p:nvSpPr>
        <p:spPr>
          <a:xfrm>
            <a:off x="403225" y="2857500"/>
            <a:ext cx="17669510" cy="975995"/>
          </a:xfrm>
          <a:prstGeom prst="rect">
            <a:avLst/>
          </a:prstGeom>
        </p:spPr>
        <p:txBody>
          <a:bodyPr wrap="square" lIns="0" tIns="0" rIns="0" bIns="0" rtlCol="0" anchor="t">
            <a:spAutoFit/>
            <a:scene3d>
              <a:camera prst="orthographicFront"/>
              <a:lightRig rig="threePt" dir="t"/>
            </a:scene3d>
          </a:bodyPr>
          <a:lstStyle/>
          <a:p>
            <a:pPr algn="ctr">
              <a:lnSpc>
                <a:spcPts val="7615"/>
              </a:lnSpc>
            </a:pPr>
            <a:r>
              <a:rPr lang="en-US" sz="4400" b="1" spc="211">
                <a:solidFill>
                  <a:schemeClr val="tx1"/>
                </a:solidFill>
                <a:effectLst>
                  <a:outerShdw blurRad="38100" dist="19050" dir="2700000" algn="tl" rotWithShape="0">
                    <a:schemeClr val="dk1">
                      <a:alpha val="40000"/>
                    </a:schemeClr>
                  </a:outerShdw>
                </a:effectLst>
                <a:latin typeface="Bahnschrift SemiBold" panose="020B0502040204020203" charset="0"/>
                <a:ea typeface="Marykate"/>
                <a:cs typeface="Bahnschrift SemiBold" panose="020B0502040204020203" charset="0"/>
                <a:sym typeface="Marykate"/>
              </a:rPr>
              <a:t>DEPARTMENT OF COMPUTER SCIENCE AND ENGINEERING</a:t>
            </a:r>
            <a:endParaRPr lang="en-US" sz="4400" b="1" spc="211">
              <a:solidFill>
                <a:schemeClr val="tx1"/>
              </a:solidFill>
              <a:effectLst>
                <a:outerShdw blurRad="38100" dist="19050" dir="2700000" algn="tl" rotWithShape="0">
                  <a:schemeClr val="dk1">
                    <a:alpha val="40000"/>
                  </a:schemeClr>
                </a:outerShdw>
              </a:effectLst>
              <a:latin typeface="Bahnschrift SemiBold" panose="020B0502040204020203" charset="0"/>
              <a:ea typeface="Marykate"/>
              <a:cs typeface="Bahnschrift SemiBold" panose="020B0502040204020203" charset="0"/>
              <a:sym typeface="Marykate"/>
            </a:endParaRPr>
          </a:p>
        </p:txBody>
      </p:sp>
      <p:sp>
        <p:nvSpPr>
          <p:cNvPr id="20" name="TextBox 20"/>
          <p:cNvSpPr txBox="1"/>
          <p:nvPr/>
        </p:nvSpPr>
        <p:spPr>
          <a:xfrm>
            <a:off x="1073905" y="4052067"/>
            <a:ext cx="16274067" cy="2059940"/>
          </a:xfrm>
          <a:prstGeom prst="rect">
            <a:avLst/>
          </a:prstGeom>
        </p:spPr>
        <p:txBody>
          <a:bodyPr lIns="0" tIns="0" rIns="0" bIns="0" rtlCol="0" anchor="t">
            <a:spAutoFit/>
          </a:bodyPr>
          <a:lstStyle/>
          <a:p>
            <a:pPr algn="ctr">
              <a:lnSpc>
                <a:spcPts val="5355"/>
              </a:lnSpc>
            </a:pPr>
            <a:r>
              <a:rPr lang="en-US" sz="4000" spc="148">
                <a:solidFill>
                  <a:schemeClr val="accent1"/>
                </a:solidFill>
                <a:effectLst>
                  <a:outerShdw blurRad="38100" dist="25400" dir="5400000" algn="ctr" rotWithShape="0">
                    <a:srgbClr val="6E747A">
                      <a:alpha val="43000"/>
                    </a:srgbClr>
                  </a:outerShdw>
                </a:effectLst>
                <a:latin typeface="Bahnschrift SemiBold" panose="020B0502040204020203" charset="0"/>
                <a:ea typeface="Marykate"/>
                <a:cs typeface="Bahnschrift SemiBold" panose="020B0502040204020203" charset="0"/>
                <a:sym typeface="Marykate"/>
              </a:rPr>
              <a:t>PREDICTIVE POWER MACHINE LEARNING MODELS FOR MACHINE FAILURE STATUS</a:t>
            </a:r>
            <a:endParaRPr lang="en-US" sz="4000" spc="148">
              <a:solidFill>
                <a:schemeClr val="accent1"/>
              </a:solidFill>
              <a:effectLst>
                <a:outerShdw blurRad="38100" dist="25400" dir="5400000" algn="ctr" rotWithShape="0">
                  <a:srgbClr val="6E747A">
                    <a:alpha val="43000"/>
                  </a:srgbClr>
                </a:outerShdw>
              </a:effectLst>
              <a:latin typeface="Bahnschrift SemiBold" panose="020B0502040204020203" charset="0"/>
              <a:ea typeface="Marykate"/>
              <a:cs typeface="Bahnschrift SemiBold" panose="020B0502040204020203" charset="0"/>
              <a:sym typeface="Marykate"/>
            </a:endParaRPr>
          </a:p>
          <a:p>
            <a:pPr algn="ctr">
              <a:lnSpc>
                <a:spcPts val="5355"/>
              </a:lnSpc>
            </a:pPr>
            <a:endParaRPr lang="en-US" sz="4000" spc="148">
              <a:solidFill>
                <a:schemeClr val="accent1"/>
              </a:solidFill>
              <a:effectLst>
                <a:outerShdw blurRad="38100" dist="25400" dir="5400000" algn="ctr" rotWithShape="0">
                  <a:srgbClr val="6E747A">
                    <a:alpha val="43000"/>
                  </a:srgbClr>
                </a:outerShdw>
              </a:effectLst>
              <a:latin typeface="Bahnschrift SemiBold" panose="020B0502040204020203" charset="0"/>
              <a:ea typeface="Marykate"/>
              <a:cs typeface="Bahnschrift SemiBold" panose="020B0502040204020203" charset="0"/>
              <a:sym typeface="Marykate"/>
            </a:endParaRPr>
          </a:p>
        </p:txBody>
      </p:sp>
      <p:sp>
        <p:nvSpPr>
          <p:cNvPr id="21" name="TextBox 21"/>
          <p:cNvSpPr txBox="1"/>
          <p:nvPr/>
        </p:nvSpPr>
        <p:spPr>
          <a:xfrm>
            <a:off x="828675" y="5885815"/>
            <a:ext cx="3609340" cy="579120"/>
          </a:xfrm>
          <a:prstGeom prst="rect">
            <a:avLst/>
          </a:prstGeom>
        </p:spPr>
        <p:txBody>
          <a:bodyPr wrap="square" lIns="0" tIns="0" rIns="0" bIns="0" rtlCol="0" anchor="t">
            <a:spAutoFit/>
          </a:bodyPr>
          <a:lstStyle/>
          <a:p>
            <a:pPr algn="ctr">
              <a:lnSpc>
                <a:spcPts val="4520"/>
              </a:lnSpc>
            </a:pPr>
            <a:r>
              <a:rPr lang="en-US" sz="3200" u="sng" spc="125">
                <a:solidFill>
                  <a:srgbClr val="00AD9C"/>
                </a:solidFill>
                <a:latin typeface="Bahnschrift SemiBold" panose="020B0502040204020203" charset="0"/>
                <a:ea typeface="Marykate"/>
                <a:cs typeface="Bahnschrift SemiBold" panose="020B0502040204020203" charset="0"/>
                <a:sym typeface="Marykate"/>
              </a:rPr>
              <a:t>TEAM MEMBERS</a:t>
            </a:r>
            <a:endParaRPr lang="en-US" sz="3200" u="sng" spc="125">
              <a:solidFill>
                <a:srgbClr val="00AD9C"/>
              </a:solidFill>
              <a:latin typeface="Bahnschrift SemiBold" panose="020B0502040204020203" charset="0"/>
              <a:ea typeface="Marykate"/>
              <a:cs typeface="Bahnschrift SemiBold" panose="020B0502040204020203" charset="0"/>
              <a:sym typeface="Marykate"/>
            </a:endParaRPr>
          </a:p>
        </p:txBody>
      </p:sp>
      <p:sp>
        <p:nvSpPr>
          <p:cNvPr id="22" name="TextBox 22"/>
          <p:cNvSpPr txBox="1"/>
          <p:nvPr/>
        </p:nvSpPr>
        <p:spPr>
          <a:xfrm>
            <a:off x="687250" y="6806562"/>
            <a:ext cx="4955278" cy="1060450"/>
          </a:xfrm>
          <a:prstGeom prst="rect">
            <a:avLst/>
          </a:prstGeom>
        </p:spPr>
        <p:txBody>
          <a:bodyPr lIns="0" tIns="0" rIns="0" bIns="0" rtlCol="0" anchor="t">
            <a:spAutoFit/>
          </a:bodyPr>
          <a:lstStyle/>
          <a:p>
            <a:pPr algn="ctr">
              <a:lnSpc>
                <a:spcPts val="4135"/>
              </a:lnSpc>
            </a:pPr>
            <a:r>
              <a:rPr lang="en-US" sz="2800" spc="114">
                <a:solidFill>
                  <a:srgbClr val="00AD9C"/>
                </a:solidFill>
                <a:latin typeface="Bahnschrift SemiBold" panose="020B0502040204020203" charset="0"/>
                <a:ea typeface="Marykate"/>
                <a:cs typeface="Bahnschrift SemiBold" panose="020B0502040204020203" charset="0"/>
                <a:sym typeface="Marykate"/>
              </a:rPr>
              <a:t>ABINAYA S [211421104005]</a:t>
            </a:r>
            <a:endParaRPr lang="en-US" sz="2800" spc="114">
              <a:solidFill>
                <a:srgbClr val="00AD9C"/>
              </a:solidFill>
              <a:latin typeface="Bahnschrift SemiBold" panose="020B0502040204020203" charset="0"/>
              <a:ea typeface="Marykate"/>
              <a:cs typeface="Bahnschrift SemiBold" panose="020B0502040204020203" charset="0"/>
              <a:sym typeface="Marykate"/>
            </a:endParaRPr>
          </a:p>
          <a:p>
            <a:pPr algn="ctr">
              <a:lnSpc>
                <a:spcPts val="4135"/>
              </a:lnSpc>
            </a:pPr>
            <a:endParaRPr lang="en-US" sz="2800" spc="114">
              <a:solidFill>
                <a:srgbClr val="00AD9C"/>
              </a:solidFill>
              <a:latin typeface="Bahnschrift SemiBold" panose="020B0502040204020203" charset="0"/>
              <a:ea typeface="Marykate"/>
              <a:cs typeface="Bahnschrift SemiBold" panose="020B0502040204020203" charset="0"/>
              <a:sym typeface="Marykate"/>
            </a:endParaRPr>
          </a:p>
        </p:txBody>
      </p:sp>
      <p:sp>
        <p:nvSpPr>
          <p:cNvPr id="23" name="TextBox 23"/>
          <p:cNvSpPr txBox="1"/>
          <p:nvPr/>
        </p:nvSpPr>
        <p:spPr>
          <a:xfrm>
            <a:off x="-537022" y="7614799"/>
            <a:ext cx="8068240" cy="1036955"/>
          </a:xfrm>
          <a:prstGeom prst="rect">
            <a:avLst/>
          </a:prstGeom>
        </p:spPr>
        <p:txBody>
          <a:bodyPr lIns="0" tIns="0" rIns="0" bIns="0" rtlCol="0" anchor="t">
            <a:spAutoFit/>
          </a:bodyPr>
          <a:lstStyle/>
          <a:p>
            <a:pPr algn="ctr">
              <a:lnSpc>
                <a:spcPts val="4045"/>
              </a:lnSpc>
            </a:pPr>
            <a:r>
              <a:rPr lang="en-IN" altLang="en-US" sz="2800" spc="112">
                <a:solidFill>
                  <a:srgbClr val="00AD9C"/>
                </a:solidFill>
                <a:latin typeface="Bahnschrift SemiBold" panose="020B0502040204020203" charset="0"/>
                <a:ea typeface="Marykate"/>
                <a:cs typeface="Bahnschrift SemiBold" panose="020B0502040204020203" charset="0"/>
                <a:sym typeface="Marykate"/>
              </a:rPr>
              <a:t>  </a:t>
            </a:r>
            <a:r>
              <a:rPr lang="en-US" sz="2800" spc="112">
                <a:solidFill>
                  <a:srgbClr val="00AD9C"/>
                </a:solidFill>
                <a:latin typeface="Bahnschrift SemiBold" panose="020B0502040204020203" charset="0"/>
                <a:ea typeface="Marykate"/>
                <a:cs typeface="Bahnschrift SemiBold" panose="020B0502040204020203" charset="0"/>
                <a:sym typeface="Marykate"/>
              </a:rPr>
              <a:t>ABINISHEKA S S [211421104006]</a:t>
            </a:r>
            <a:endParaRPr lang="en-US" sz="2800" spc="112">
              <a:solidFill>
                <a:srgbClr val="00AD9C"/>
              </a:solidFill>
              <a:latin typeface="Bahnschrift SemiBold" panose="020B0502040204020203" charset="0"/>
              <a:ea typeface="Marykate"/>
              <a:cs typeface="Bahnschrift SemiBold" panose="020B0502040204020203" charset="0"/>
              <a:sym typeface="Marykate"/>
            </a:endParaRPr>
          </a:p>
          <a:p>
            <a:pPr algn="ctr">
              <a:lnSpc>
                <a:spcPts val="4045"/>
              </a:lnSpc>
            </a:pPr>
            <a:endParaRPr lang="en-US" sz="2800" spc="112">
              <a:solidFill>
                <a:srgbClr val="00AD9C"/>
              </a:solidFill>
              <a:latin typeface="Bahnschrift SemiBold" panose="020B0502040204020203" charset="0"/>
              <a:ea typeface="Marykate"/>
              <a:cs typeface="Bahnschrift SemiBold" panose="020B0502040204020203" charset="0"/>
              <a:sym typeface="Marykate"/>
            </a:endParaRPr>
          </a:p>
        </p:txBody>
      </p:sp>
      <p:sp>
        <p:nvSpPr>
          <p:cNvPr id="24" name="TextBox 24"/>
          <p:cNvSpPr txBox="1"/>
          <p:nvPr/>
        </p:nvSpPr>
        <p:spPr>
          <a:xfrm>
            <a:off x="-278577" y="8405141"/>
            <a:ext cx="6886931" cy="1036955"/>
          </a:xfrm>
          <a:prstGeom prst="rect">
            <a:avLst/>
          </a:prstGeom>
        </p:spPr>
        <p:txBody>
          <a:bodyPr lIns="0" tIns="0" rIns="0" bIns="0" rtlCol="0" anchor="t">
            <a:spAutoFit/>
          </a:bodyPr>
          <a:lstStyle/>
          <a:p>
            <a:pPr algn="ctr">
              <a:lnSpc>
                <a:spcPts val="4045"/>
              </a:lnSpc>
            </a:pPr>
            <a:r>
              <a:rPr lang="en-US" sz="2800" spc="112">
                <a:solidFill>
                  <a:srgbClr val="00AD9C"/>
                </a:solidFill>
                <a:latin typeface="Bahnschrift SemiBold" panose="020B0502040204020203" charset="0"/>
                <a:ea typeface="Marykate"/>
                <a:cs typeface="Bahnschrift SemiBold" panose="020B0502040204020203" charset="0"/>
                <a:sym typeface="Marykate"/>
              </a:rPr>
              <a:t>DARSHINI A[211421104048]</a:t>
            </a:r>
            <a:endParaRPr lang="en-US" sz="2800" spc="112">
              <a:solidFill>
                <a:srgbClr val="00AD9C"/>
              </a:solidFill>
              <a:latin typeface="Bahnschrift SemiBold" panose="020B0502040204020203" charset="0"/>
              <a:ea typeface="Marykate"/>
              <a:cs typeface="Bahnschrift SemiBold" panose="020B0502040204020203" charset="0"/>
              <a:sym typeface="Marykate"/>
            </a:endParaRPr>
          </a:p>
          <a:p>
            <a:pPr algn="ctr">
              <a:lnSpc>
                <a:spcPts val="4045"/>
              </a:lnSpc>
            </a:pPr>
            <a:endParaRPr lang="en-US" sz="2800" spc="112">
              <a:solidFill>
                <a:srgbClr val="00AD9C"/>
              </a:solidFill>
              <a:latin typeface="Bahnschrift SemiBold" panose="020B0502040204020203" charset="0"/>
              <a:ea typeface="Marykate"/>
              <a:cs typeface="Bahnschrift SemiBold" panose="020B0502040204020203" charset="0"/>
              <a:sym typeface="Marykate"/>
            </a:endParaRPr>
          </a:p>
        </p:txBody>
      </p:sp>
      <p:sp>
        <p:nvSpPr>
          <p:cNvPr id="25" name="TextBox 25"/>
          <p:cNvSpPr txBox="1"/>
          <p:nvPr/>
        </p:nvSpPr>
        <p:spPr>
          <a:xfrm>
            <a:off x="8382042" y="5752956"/>
            <a:ext cx="3364069" cy="579120"/>
          </a:xfrm>
          <a:prstGeom prst="rect">
            <a:avLst/>
          </a:prstGeom>
        </p:spPr>
        <p:txBody>
          <a:bodyPr lIns="0" tIns="0" rIns="0" bIns="0" rtlCol="0" anchor="t">
            <a:spAutoFit/>
          </a:bodyPr>
          <a:lstStyle/>
          <a:p>
            <a:pPr algn="ctr">
              <a:lnSpc>
                <a:spcPts val="4520"/>
              </a:lnSpc>
            </a:pPr>
            <a:r>
              <a:rPr lang="en-US" sz="3200" u="sng" spc="125">
                <a:solidFill>
                  <a:srgbClr val="00AD9C"/>
                </a:solidFill>
                <a:latin typeface="Bahnschrift SemiBold" panose="020B0502040204020203" charset="0"/>
                <a:ea typeface="Marykate"/>
                <a:cs typeface="Bahnschrift SemiBold" panose="020B0502040204020203" charset="0"/>
                <a:sym typeface="Marykate"/>
              </a:rPr>
              <a:t>GUIDE</a:t>
            </a:r>
            <a:r>
              <a:rPr lang="en-US" sz="3200" spc="125">
                <a:solidFill>
                  <a:srgbClr val="00AD9C"/>
                </a:solidFill>
                <a:latin typeface="Bahnschrift SemiBold" panose="020B0502040204020203" charset="0"/>
                <a:ea typeface="Marykate"/>
                <a:cs typeface="Bahnschrift SemiBold" panose="020B0502040204020203" charset="0"/>
                <a:sym typeface="Marykate"/>
              </a:rPr>
              <a:t> </a:t>
            </a:r>
            <a:r>
              <a:rPr lang="en-US" sz="3800" spc="125">
                <a:solidFill>
                  <a:srgbClr val="00AD9C"/>
                </a:solidFill>
                <a:latin typeface="Marykate"/>
                <a:ea typeface="Marykate"/>
                <a:cs typeface="Marykate"/>
                <a:sym typeface="Marykate"/>
              </a:rPr>
              <a:t>:</a:t>
            </a:r>
            <a:endParaRPr lang="en-US" sz="3800" spc="125">
              <a:solidFill>
                <a:srgbClr val="00AD9C"/>
              </a:solidFill>
              <a:latin typeface="Marykate"/>
              <a:ea typeface="Marykate"/>
              <a:cs typeface="Marykate"/>
              <a:sym typeface="Marykate"/>
            </a:endParaRPr>
          </a:p>
        </p:txBody>
      </p:sp>
      <p:sp>
        <p:nvSpPr>
          <p:cNvPr id="26" name="TextBox 26"/>
          <p:cNvSpPr txBox="1"/>
          <p:nvPr/>
        </p:nvSpPr>
        <p:spPr>
          <a:xfrm>
            <a:off x="8229600" y="6416675"/>
            <a:ext cx="7974330" cy="1546225"/>
          </a:xfrm>
          <a:prstGeom prst="rect">
            <a:avLst/>
          </a:prstGeom>
        </p:spPr>
        <p:txBody>
          <a:bodyPr wrap="square" lIns="0" tIns="0" rIns="0" bIns="0" rtlCol="0" anchor="t">
            <a:spAutoFit/>
          </a:bodyPr>
          <a:lstStyle/>
          <a:p>
            <a:pPr algn="ctr">
              <a:lnSpc>
                <a:spcPts val="4020"/>
              </a:lnSpc>
            </a:pPr>
            <a:r>
              <a:rPr lang="en-IN" altLang="en-US" sz="2800" spc="111">
                <a:solidFill>
                  <a:srgbClr val="00AD9C"/>
                </a:solidFill>
                <a:latin typeface="Bahnschrift SemiBold" panose="020B0502040204020203" charset="0"/>
                <a:ea typeface="Marykate"/>
                <a:cs typeface="Bahnschrift SemiBold" panose="020B0502040204020203" charset="0"/>
                <a:sym typeface="Marykate"/>
              </a:rPr>
              <a:t> </a:t>
            </a:r>
            <a:r>
              <a:rPr lang="en-US" sz="2800" spc="111">
                <a:solidFill>
                  <a:srgbClr val="00AD9C"/>
                </a:solidFill>
                <a:latin typeface="Bahnschrift SemiBold" panose="020B0502040204020203" charset="0"/>
                <a:ea typeface="Marykate"/>
                <a:cs typeface="Bahnschrift SemiBold" panose="020B0502040204020203" charset="0"/>
                <a:sym typeface="Marykate"/>
              </a:rPr>
              <a:t>MRS.S.SOPHANA JENNIFER ., M.E</a:t>
            </a:r>
            <a:endParaRPr lang="en-US" sz="2800" spc="111">
              <a:solidFill>
                <a:srgbClr val="00AD9C"/>
              </a:solidFill>
              <a:latin typeface="Bahnschrift SemiBold" panose="020B0502040204020203" charset="0"/>
              <a:ea typeface="Marykate"/>
              <a:cs typeface="Bahnschrift SemiBold" panose="020B0502040204020203" charset="0"/>
              <a:sym typeface="Marykate"/>
            </a:endParaRPr>
          </a:p>
          <a:p>
            <a:pPr algn="ctr">
              <a:lnSpc>
                <a:spcPts val="4020"/>
              </a:lnSpc>
            </a:pPr>
            <a:r>
              <a:rPr lang="en-US" sz="2800" spc="111">
                <a:solidFill>
                  <a:srgbClr val="00AD9C"/>
                </a:solidFill>
                <a:latin typeface="Bahnschrift SemiBold" panose="020B0502040204020203" charset="0"/>
                <a:ea typeface="Marykate"/>
                <a:cs typeface="Bahnschrift SemiBold" panose="020B0502040204020203" charset="0"/>
                <a:sym typeface="Marykate"/>
              </a:rPr>
              <a:t>ASSISTANT PROFESSOR</a:t>
            </a:r>
            <a:endParaRPr lang="en-US" sz="2800" spc="111">
              <a:solidFill>
                <a:srgbClr val="00AD9C"/>
              </a:solidFill>
              <a:latin typeface="Bahnschrift SemiBold" panose="020B0502040204020203" charset="0"/>
              <a:ea typeface="Marykate"/>
              <a:cs typeface="Bahnschrift SemiBold" panose="020B0502040204020203" charset="0"/>
              <a:sym typeface="Marykate"/>
            </a:endParaRPr>
          </a:p>
          <a:p>
            <a:pPr algn="ctr">
              <a:lnSpc>
                <a:spcPts val="4020"/>
              </a:lnSpc>
            </a:pPr>
            <a:endParaRPr sz="2800">
              <a:latin typeface="Bahnschrift SemiBold" panose="020B0502040204020203" charset="0"/>
              <a:cs typeface="Bahnschrift SemiBold" panose="020B0502040204020203" charset="0"/>
            </a:endParaRPr>
          </a:p>
        </p:txBody>
      </p:sp>
      <p:sp>
        <p:nvSpPr>
          <p:cNvPr id="27" name="TextBox 27"/>
          <p:cNvSpPr txBox="1"/>
          <p:nvPr/>
        </p:nvSpPr>
        <p:spPr>
          <a:xfrm>
            <a:off x="8458351" y="7545457"/>
            <a:ext cx="4695883" cy="579120"/>
          </a:xfrm>
          <a:prstGeom prst="rect">
            <a:avLst/>
          </a:prstGeom>
        </p:spPr>
        <p:txBody>
          <a:bodyPr lIns="0" tIns="0" rIns="0" bIns="0" rtlCol="0" anchor="t">
            <a:spAutoFit/>
          </a:bodyPr>
          <a:lstStyle/>
          <a:p>
            <a:pPr algn="ctr">
              <a:lnSpc>
                <a:spcPts val="4520"/>
              </a:lnSpc>
            </a:pPr>
            <a:r>
              <a:rPr lang="en-US" sz="3200" u="sng" spc="125">
                <a:solidFill>
                  <a:srgbClr val="00AD9C"/>
                </a:solidFill>
                <a:latin typeface="Bahnschrift SemiBold" panose="020B0502040204020203" charset="0"/>
                <a:ea typeface="Marykate"/>
                <a:cs typeface="Bahnschrift SemiBold" panose="020B0502040204020203" charset="0"/>
                <a:sym typeface="Marykate"/>
              </a:rPr>
              <a:t>COORDINATOR</a:t>
            </a:r>
            <a:r>
              <a:rPr lang="en-US" sz="3200" spc="125">
                <a:solidFill>
                  <a:srgbClr val="00AD9C"/>
                </a:solidFill>
                <a:latin typeface="Bahnschrift SemiBold" panose="020B0502040204020203" charset="0"/>
                <a:ea typeface="Marykate"/>
                <a:cs typeface="Bahnschrift SemiBold" panose="020B0502040204020203" charset="0"/>
                <a:sym typeface="Marykate"/>
              </a:rPr>
              <a:t> </a:t>
            </a:r>
            <a:r>
              <a:rPr lang="en-US" sz="3800" spc="125">
                <a:solidFill>
                  <a:srgbClr val="00AD9C"/>
                </a:solidFill>
                <a:latin typeface="Marykate"/>
                <a:ea typeface="Marykate"/>
                <a:cs typeface="Marykate"/>
                <a:sym typeface="Marykate"/>
              </a:rPr>
              <a:t>:</a:t>
            </a:r>
            <a:endParaRPr lang="en-US" sz="3800" spc="125">
              <a:solidFill>
                <a:srgbClr val="00AD9C"/>
              </a:solidFill>
              <a:latin typeface="Marykate"/>
              <a:ea typeface="Marykate"/>
              <a:cs typeface="Marykate"/>
              <a:sym typeface="Marykate"/>
            </a:endParaRPr>
          </a:p>
        </p:txBody>
      </p:sp>
      <p:sp>
        <p:nvSpPr>
          <p:cNvPr id="28" name="TextBox 28"/>
          <p:cNvSpPr txBox="1"/>
          <p:nvPr/>
        </p:nvSpPr>
        <p:spPr>
          <a:xfrm>
            <a:off x="8153630" y="8267834"/>
            <a:ext cx="9269272" cy="514985"/>
          </a:xfrm>
          <a:prstGeom prst="rect">
            <a:avLst/>
          </a:prstGeom>
        </p:spPr>
        <p:txBody>
          <a:bodyPr lIns="0" tIns="0" rIns="0" bIns="0" rtlCol="0" anchor="t">
            <a:spAutoFit/>
          </a:bodyPr>
          <a:lstStyle/>
          <a:p>
            <a:pPr algn="ctr">
              <a:lnSpc>
                <a:spcPts val="4020"/>
              </a:lnSpc>
            </a:pPr>
            <a:r>
              <a:rPr lang="en-US" sz="2800" spc="111">
                <a:solidFill>
                  <a:srgbClr val="00AD9C"/>
                </a:solidFill>
                <a:latin typeface="Bahnschrift SemiBold" panose="020B0502040204020203" charset="0"/>
                <a:ea typeface="Marykate"/>
                <a:cs typeface="Bahnschrift SemiBold" panose="020B0502040204020203" charset="0"/>
                <a:sym typeface="Marykate"/>
              </a:rPr>
              <a:t>DR.S.KAVITHA SUBRAMANI.,M.E.,PH D.,</a:t>
            </a:r>
            <a:endParaRPr lang="en-US" sz="2800" spc="111">
              <a:solidFill>
                <a:srgbClr val="00AD9C"/>
              </a:solidFill>
              <a:latin typeface="Bahnschrift SemiBold" panose="020B0502040204020203" charset="0"/>
              <a:ea typeface="Marykate"/>
              <a:cs typeface="Bahnschrift SemiBold" panose="020B0502040204020203" charset="0"/>
              <a:sym typeface="Marykat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1028700" y="23811"/>
            <a:ext cx="16230600" cy="1884680"/>
          </a:xfrm>
          <a:prstGeom prst="rect">
            <a:avLst/>
          </a:prstGeom>
        </p:spPr>
        <p:txBody>
          <a:bodyPr lIns="0" tIns="0" rIns="0" bIns="0" rtlCol="0" anchor="t">
            <a:spAutoFit/>
          </a:bodyPr>
          <a:lstStyle/>
          <a:p>
            <a:pPr algn="ctr">
              <a:lnSpc>
                <a:spcPts val="14700"/>
              </a:lnSpc>
            </a:pPr>
            <a:r>
              <a:rPr lang="en-US" sz="6600" spc="703">
                <a:solidFill>
                  <a:srgbClr val="00AD9C"/>
                </a:solidFill>
                <a:latin typeface="Arial Rounded MT Bold" panose="020F0704030504030204" charset="0"/>
                <a:ea typeface="Marykate"/>
                <a:cs typeface="Arial Rounded MT Bold" panose="020F0704030504030204" charset="0"/>
                <a:sym typeface="Marykate"/>
              </a:rPr>
              <a:t>EXISTING SYSTEM</a:t>
            </a:r>
            <a:endParaRPr lang="en-US" sz="6600" spc="703">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Freeform 17"/>
          <p:cNvSpPr/>
          <p:nvPr/>
        </p:nvSpPr>
        <p:spPr>
          <a:xfrm>
            <a:off x="16936921" y="7939342"/>
            <a:ext cx="2702157" cy="3230840"/>
          </a:xfrm>
          <a:custGeom>
            <a:avLst/>
            <a:gdLst/>
            <a:ahLst/>
            <a:cxnLst/>
            <a:rect l="l" t="t" r="r" b="b"/>
            <a:pathLst>
              <a:path w="2702157" h="3230840">
                <a:moveTo>
                  <a:pt x="0" y="0"/>
                </a:moveTo>
                <a:lnTo>
                  <a:pt x="2702158" y="0"/>
                </a:lnTo>
                <a:lnTo>
                  <a:pt x="2702158" y="3230840"/>
                </a:lnTo>
                <a:lnTo>
                  <a:pt x="0" y="32308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rot="-1236592">
            <a:off x="74028" y="8274170"/>
            <a:ext cx="1316169" cy="2752444"/>
          </a:xfrm>
          <a:custGeom>
            <a:avLst/>
            <a:gdLst/>
            <a:ahLst/>
            <a:cxnLst/>
            <a:rect l="l" t="t" r="r" b="b"/>
            <a:pathLst>
              <a:path w="1316169" h="2752444">
                <a:moveTo>
                  <a:pt x="0" y="0"/>
                </a:moveTo>
                <a:lnTo>
                  <a:pt x="1316168" y="0"/>
                </a:lnTo>
                <a:lnTo>
                  <a:pt x="1316168" y="2752444"/>
                </a:lnTo>
                <a:lnTo>
                  <a:pt x="0" y="275244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Freeform 19"/>
          <p:cNvSpPr/>
          <p:nvPr/>
        </p:nvSpPr>
        <p:spPr>
          <a:xfrm>
            <a:off x="-804304" y="-418146"/>
            <a:ext cx="2963744" cy="2893691"/>
          </a:xfrm>
          <a:custGeom>
            <a:avLst/>
            <a:gdLst/>
            <a:ahLst/>
            <a:cxnLst/>
            <a:rect l="l" t="t" r="r" b="b"/>
            <a:pathLst>
              <a:path w="2963744" h="2893691">
                <a:moveTo>
                  <a:pt x="0" y="0"/>
                </a:moveTo>
                <a:lnTo>
                  <a:pt x="2963744" y="0"/>
                </a:lnTo>
                <a:lnTo>
                  <a:pt x="2963744" y="2893692"/>
                </a:lnTo>
                <a:lnTo>
                  <a:pt x="0" y="289369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0" name="Freeform 20"/>
          <p:cNvSpPr/>
          <p:nvPr/>
        </p:nvSpPr>
        <p:spPr>
          <a:xfrm rot="-1103996">
            <a:off x="17012874" y="-932259"/>
            <a:ext cx="1896188" cy="3364204"/>
          </a:xfrm>
          <a:custGeom>
            <a:avLst/>
            <a:gdLst/>
            <a:ahLst/>
            <a:cxnLst/>
            <a:rect l="l" t="t" r="r" b="b"/>
            <a:pathLst>
              <a:path w="1896188" h="3364204">
                <a:moveTo>
                  <a:pt x="0" y="0"/>
                </a:moveTo>
                <a:lnTo>
                  <a:pt x="1896188" y="0"/>
                </a:lnTo>
                <a:lnTo>
                  <a:pt x="1896188" y="3364204"/>
                </a:lnTo>
                <a:lnTo>
                  <a:pt x="0" y="336420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1" name="TextBox 21"/>
          <p:cNvSpPr txBox="1"/>
          <p:nvPr/>
        </p:nvSpPr>
        <p:spPr>
          <a:xfrm>
            <a:off x="2042575" y="2115385"/>
            <a:ext cx="15635109" cy="7142915"/>
          </a:xfrm>
          <a:prstGeom prst="rect">
            <a:avLst/>
          </a:prstGeom>
        </p:spPr>
        <p:txBody>
          <a:bodyPr lIns="0" tIns="0" rIns="0" bIns="0" rtlCol="0" anchor="t">
            <a:spAutoFit/>
          </a:bodyPr>
          <a:lstStyle/>
          <a:p>
            <a:pPr algn="l">
              <a:lnSpc>
                <a:spcPts val="4360"/>
              </a:lnSpc>
            </a:pPr>
            <a:r>
              <a:rPr lang="en-US" sz="3665" b="1" u="sng">
                <a:solidFill>
                  <a:srgbClr val="003933"/>
                </a:solidFill>
                <a:latin typeface="Dosis Semi-Bold" panose="02010703020202060003"/>
                <a:ea typeface="Dosis Semi-Bold" panose="02010703020202060003"/>
                <a:cs typeface="Dosis Semi-Bold" panose="02010703020202060003"/>
                <a:sym typeface="Dosis Semi-Bold" panose="02010703020202060003"/>
              </a:rPr>
              <a:t>Solution</a:t>
            </a:r>
            <a:r>
              <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rPr>
              <a:t>: Flat Minima</a:t>
            </a:r>
            <a:endPar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360"/>
              </a:lnSpc>
            </a:pPr>
            <a:r>
              <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rPr>
              <a:t>To fix this, researchers introduced a new method called Flat Minima, which helps the model clearly separate correct predictions from incorrect ones. This method improves failure prediction across different conditions:</a:t>
            </a:r>
            <a:endPar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360"/>
              </a:lnSpc>
            </a:pPr>
            <a:r>
              <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rPr>
              <a:t>                                         -&gt;   balanced [Known data]</a:t>
            </a:r>
            <a:endPar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360"/>
              </a:lnSpc>
            </a:pPr>
            <a:r>
              <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rPr>
              <a:t>                                         -&gt;  long-tailed [Limited data]</a:t>
            </a:r>
            <a:endPar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360"/>
              </a:lnSpc>
            </a:pPr>
            <a:r>
              <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rPr>
              <a:t>                                         -&gt;   covariate-shift classification scenarios [Pattern change]</a:t>
            </a:r>
            <a:endPar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360"/>
              </a:lnSpc>
            </a:pPr>
            <a:r>
              <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rPr>
              <a:t>Focus on</a:t>
            </a:r>
            <a:endPar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360"/>
              </a:lnSpc>
            </a:pPr>
            <a:r>
              <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rPr>
              <a:t>                       --Wrong predictions</a:t>
            </a:r>
            <a:endPar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360"/>
              </a:lnSpc>
            </a:pPr>
            <a:r>
              <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rPr>
              <a:t>                       --No practical implementation</a:t>
            </a:r>
            <a:endPar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360"/>
              </a:lnSpc>
            </a:pPr>
            <a:r>
              <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rPr>
              <a:t>                       --Improving the model accuracy</a:t>
            </a:r>
            <a:endParaRPr lang="en-US" sz="366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360"/>
              </a:lnSpc>
            </a:pPr>
          </a:p>
          <a:p>
            <a:pPr algn="l">
              <a:lnSpc>
                <a:spcPts val="4360"/>
              </a:lnSpc>
            </a:p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685544" y="38310"/>
            <a:ext cx="16230600" cy="1884680"/>
          </a:xfrm>
          <a:prstGeom prst="rect">
            <a:avLst/>
          </a:prstGeom>
        </p:spPr>
        <p:txBody>
          <a:bodyPr lIns="0" tIns="0" rIns="0" bIns="0" rtlCol="0" anchor="t">
            <a:spAutoFit/>
          </a:bodyPr>
          <a:lstStyle/>
          <a:p>
            <a:pPr algn="ctr">
              <a:lnSpc>
                <a:spcPts val="14700"/>
              </a:lnSpc>
            </a:pPr>
            <a:r>
              <a:rPr lang="en-US" sz="6600" spc="703">
                <a:solidFill>
                  <a:srgbClr val="00AD9C"/>
                </a:solidFill>
                <a:latin typeface="Arial Rounded MT Bold" panose="020F0704030504030204" charset="0"/>
                <a:ea typeface="Marykate"/>
                <a:cs typeface="Arial Rounded MT Bold" panose="020F0704030504030204" charset="0"/>
                <a:sym typeface="Marykate"/>
              </a:rPr>
              <a:t>PROPOSED SYSTEM</a:t>
            </a:r>
            <a:endParaRPr lang="en-US" sz="6600" spc="703">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Freeform 17"/>
          <p:cNvSpPr/>
          <p:nvPr/>
        </p:nvSpPr>
        <p:spPr>
          <a:xfrm>
            <a:off x="17297400" y="8572424"/>
            <a:ext cx="2702157" cy="3230840"/>
          </a:xfrm>
          <a:custGeom>
            <a:avLst/>
            <a:gdLst/>
            <a:ahLst/>
            <a:cxnLst/>
            <a:rect l="l" t="t" r="r" b="b"/>
            <a:pathLst>
              <a:path w="2702157" h="3230840">
                <a:moveTo>
                  <a:pt x="0" y="0"/>
                </a:moveTo>
                <a:lnTo>
                  <a:pt x="2702157" y="0"/>
                </a:lnTo>
                <a:lnTo>
                  <a:pt x="2702157" y="3230841"/>
                </a:lnTo>
                <a:lnTo>
                  <a:pt x="0" y="32308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rot="-1236592">
            <a:off x="-472344" y="8182782"/>
            <a:ext cx="1316169" cy="2752444"/>
          </a:xfrm>
          <a:custGeom>
            <a:avLst/>
            <a:gdLst/>
            <a:ahLst/>
            <a:cxnLst/>
            <a:rect l="l" t="t" r="r" b="b"/>
            <a:pathLst>
              <a:path w="1316169" h="2752444">
                <a:moveTo>
                  <a:pt x="0" y="0"/>
                </a:moveTo>
                <a:lnTo>
                  <a:pt x="1316169" y="0"/>
                </a:lnTo>
                <a:lnTo>
                  <a:pt x="1316169" y="2752445"/>
                </a:lnTo>
                <a:lnTo>
                  <a:pt x="0" y="27524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Freeform 19"/>
          <p:cNvSpPr/>
          <p:nvPr/>
        </p:nvSpPr>
        <p:spPr>
          <a:xfrm>
            <a:off x="-685203" y="-720503"/>
            <a:ext cx="2963744" cy="2893691"/>
          </a:xfrm>
          <a:custGeom>
            <a:avLst/>
            <a:gdLst/>
            <a:ahLst/>
            <a:cxnLst/>
            <a:rect l="l" t="t" r="r" b="b"/>
            <a:pathLst>
              <a:path w="2963744" h="2893691">
                <a:moveTo>
                  <a:pt x="0" y="0"/>
                </a:moveTo>
                <a:lnTo>
                  <a:pt x="2963744" y="0"/>
                </a:lnTo>
                <a:lnTo>
                  <a:pt x="2963744" y="2893692"/>
                </a:lnTo>
                <a:lnTo>
                  <a:pt x="0" y="289369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0" name="Freeform 20"/>
          <p:cNvSpPr/>
          <p:nvPr/>
        </p:nvSpPr>
        <p:spPr>
          <a:xfrm rot="-1103996">
            <a:off x="16941854" y="-653402"/>
            <a:ext cx="1896188" cy="3364204"/>
          </a:xfrm>
          <a:custGeom>
            <a:avLst/>
            <a:gdLst/>
            <a:ahLst/>
            <a:cxnLst/>
            <a:rect l="l" t="t" r="r" b="b"/>
            <a:pathLst>
              <a:path w="1896188" h="3364204">
                <a:moveTo>
                  <a:pt x="0" y="0"/>
                </a:moveTo>
                <a:lnTo>
                  <a:pt x="1896188" y="0"/>
                </a:lnTo>
                <a:lnTo>
                  <a:pt x="1896188" y="3364204"/>
                </a:lnTo>
                <a:lnTo>
                  <a:pt x="0" y="336420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1" name="Freeform 21"/>
          <p:cNvSpPr/>
          <p:nvPr/>
        </p:nvSpPr>
        <p:spPr>
          <a:xfrm>
            <a:off x="17401708" y="716243"/>
            <a:ext cx="488240" cy="483801"/>
          </a:xfrm>
          <a:custGeom>
            <a:avLst/>
            <a:gdLst/>
            <a:ahLst/>
            <a:cxnLst/>
            <a:rect l="l" t="t" r="r" b="b"/>
            <a:pathLst>
              <a:path w="488240" h="483801">
                <a:moveTo>
                  <a:pt x="0" y="0"/>
                </a:moveTo>
                <a:lnTo>
                  <a:pt x="488240" y="0"/>
                </a:lnTo>
                <a:lnTo>
                  <a:pt x="488240" y="483801"/>
                </a:lnTo>
                <a:lnTo>
                  <a:pt x="0" y="483801"/>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22" name="TextBox 22"/>
          <p:cNvSpPr txBox="1"/>
          <p:nvPr/>
        </p:nvSpPr>
        <p:spPr>
          <a:xfrm>
            <a:off x="796925" y="2476500"/>
            <a:ext cx="7423150" cy="525780"/>
          </a:xfrm>
          <a:prstGeom prst="rect">
            <a:avLst/>
          </a:prstGeom>
        </p:spPr>
        <p:txBody>
          <a:bodyPr wrap="square" lIns="0" tIns="0" rIns="0" bIns="0" rtlCol="0" anchor="t">
            <a:spAutoFit/>
          </a:bodyPr>
          <a:lstStyle/>
          <a:p>
            <a:pPr algn="ctr">
              <a:lnSpc>
                <a:spcPts val="4100"/>
              </a:lnSpc>
            </a:pPr>
            <a:r>
              <a:rPr lang="en-US" sz="3600" b="1" spc="176">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rPr>
              <a:t>PREDICTS TYPE OF FAILURE</a:t>
            </a:r>
            <a:endParaRPr lang="en-US" sz="3600" b="1" spc="176">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endParaRPr>
          </a:p>
        </p:txBody>
      </p:sp>
      <p:sp>
        <p:nvSpPr>
          <p:cNvPr id="23" name="TextBox 23"/>
          <p:cNvSpPr txBox="1"/>
          <p:nvPr/>
        </p:nvSpPr>
        <p:spPr>
          <a:xfrm>
            <a:off x="9804400" y="6274435"/>
            <a:ext cx="7673340" cy="499745"/>
          </a:xfrm>
          <a:prstGeom prst="rect">
            <a:avLst/>
          </a:prstGeom>
        </p:spPr>
        <p:txBody>
          <a:bodyPr wrap="square" lIns="0" tIns="0" rIns="0" bIns="0" rtlCol="0" anchor="t">
            <a:spAutoFit/>
          </a:bodyPr>
          <a:lstStyle/>
          <a:p>
            <a:pPr algn="ctr">
              <a:lnSpc>
                <a:spcPts val="3900"/>
              </a:lnSpc>
            </a:pPr>
            <a:r>
              <a:rPr lang="en-US" sz="3600" spc="167">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rPr>
              <a:t> USER-FRIENDLY INTERFACE </a:t>
            </a:r>
            <a:endParaRPr lang="en-US" sz="3600" spc="167">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endParaRPr>
          </a:p>
        </p:txBody>
      </p:sp>
      <p:sp>
        <p:nvSpPr>
          <p:cNvPr id="24" name="TextBox 24"/>
          <p:cNvSpPr txBox="1"/>
          <p:nvPr/>
        </p:nvSpPr>
        <p:spPr>
          <a:xfrm>
            <a:off x="685800" y="6362700"/>
            <a:ext cx="7920355" cy="657225"/>
          </a:xfrm>
          <a:prstGeom prst="rect">
            <a:avLst/>
          </a:prstGeom>
        </p:spPr>
        <p:txBody>
          <a:bodyPr wrap="square" lIns="0" tIns="0" rIns="0" bIns="0" rtlCol="0" anchor="t">
            <a:noAutofit/>
            <a:scene3d>
              <a:camera prst="orthographicFront"/>
              <a:lightRig rig="threePt" dir="t"/>
            </a:scene3d>
          </a:bodyPr>
          <a:lstStyle/>
          <a:p>
            <a:pPr algn="ctr">
              <a:lnSpc>
                <a:spcPts val="3900"/>
              </a:lnSpc>
            </a:pPr>
            <a:r>
              <a:rPr lang="en-US" sz="3900" spc="167">
                <a:solidFill>
                  <a:srgbClr val="00AD9C"/>
                </a:solidFill>
                <a:latin typeface="Marykate"/>
                <a:ea typeface="Marykate"/>
                <a:cs typeface="Marykate"/>
                <a:sym typeface="Marykate"/>
              </a:rPr>
              <a:t> </a:t>
            </a:r>
            <a:r>
              <a:rPr lang="en-US" sz="3600" b="1" spc="167">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rPr>
              <a:t>HIGH ACCURACY ALGORITHM</a:t>
            </a:r>
            <a:endParaRPr lang="en-US" sz="3600" b="1" spc="167">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endParaRPr>
          </a:p>
        </p:txBody>
      </p:sp>
      <p:sp>
        <p:nvSpPr>
          <p:cNvPr id="25" name="TextBox 25"/>
          <p:cNvSpPr txBox="1"/>
          <p:nvPr/>
        </p:nvSpPr>
        <p:spPr>
          <a:xfrm>
            <a:off x="9601200" y="2324100"/>
            <a:ext cx="8014970" cy="1000125"/>
          </a:xfrm>
          <a:prstGeom prst="rect">
            <a:avLst/>
          </a:prstGeom>
        </p:spPr>
        <p:txBody>
          <a:bodyPr wrap="square" lIns="0" tIns="0" rIns="0" bIns="0" rtlCol="0" anchor="t">
            <a:spAutoFit/>
          </a:bodyPr>
          <a:lstStyle/>
          <a:p>
            <a:pPr algn="ctr">
              <a:lnSpc>
                <a:spcPts val="3900"/>
              </a:lnSpc>
            </a:pPr>
            <a:r>
              <a:rPr lang="en-US" sz="3600" b="1" spc="167">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rPr>
              <a:t>PROVIDES PREVENTIVE MEASURES AND MAINTENANCE</a:t>
            </a:r>
            <a:endParaRPr lang="en-US" sz="3600" b="1" spc="167">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Rounded MT Bold" panose="020F0704030504030204" charset="0"/>
              <a:ea typeface="Marykate"/>
              <a:cs typeface="Arial Rounded MT Bold" panose="020F0704030504030204" charset="0"/>
              <a:sym typeface="Marykate"/>
            </a:endParaRPr>
          </a:p>
        </p:txBody>
      </p:sp>
      <p:sp>
        <p:nvSpPr>
          <p:cNvPr id="26" name="TextBox 26"/>
          <p:cNvSpPr txBox="1"/>
          <p:nvPr/>
        </p:nvSpPr>
        <p:spPr>
          <a:xfrm>
            <a:off x="990444" y="3094231"/>
            <a:ext cx="7315109" cy="1812871"/>
          </a:xfrm>
          <a:prstGeom prst="rect">
            <a:avLst/>
          </a:prstGeom>
        </p:spPr>
        <p:txBody>
          <a:bodyPr lIns="0" tIns="0" rIns="0" bIns="0" rtlCol="0" anchor="t">
            <a:spAutoFit/>
          </a:bodyPr>
          <a:lstStyle/>
          <a:p>
            <a:pPr algn="l">
              <a:lnSpc>
                <a:spcPts val="2925"/>
              </a:lnSpc>
            </a:pPr>
            <a:r>
              <a:rPr lang="en-US" sz="2455" b="1">
                <a:solidFill>
                  <a:srgbClr val="003933"/>
                </a:solidFill>
                <a:latin typeface="Dosis Semi-Bold" panose="02010703020202060003"/>
                <a:ea typeface="Dosis Semi-Bold" panose="02010703020202060003"/>
                <a:cs typeface="Dosis Semi-Bold" panose="02010703020202060003"/>
                <a:sym typeface="Dosis Semi-Bold" panose="02010703020202060003"/>
              </a:rPr>
              <a:t>🔹The system not only detects whether a failure will occur but also identifies the type of failure (e.g., mechanical, electrical, or operational).</a:t>
            </a:r>
            <a:endParaRPr lang="en-US" sz="245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2925"/>
              </a:lnSpc>
            </a:pPr>
            <a:r>
              <a:rPr lang="en-US" sz="2455" b="1">
                <a:solidFill>
                  <a:srgbClr val="003933"/>
                </a:solidFill>
                <a:latin typeface="Dosis Semi-Bold" panose="02010703020202060003"/>
                <a:ea typeface="Dosis Semi-Bold" panose="02010703020202060003"/>
                <a:cs typeface="Dosis Semi-Bold" panose="02010703020202060003"/>
                <a:sym typeface="Dosis Semi-Bold" panose="02010703020202060003"/>
              </a:rPr>
              <a:t> 🔹 Helps industries take specific preventive actions based on the failure type.</a:t>
            </a:r>
            <a:endParaRPr lang="en-US" sz="245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p:txBody>
      </p:sp>
      <p:sp>
        <p:nvSpPr>
          <p:cNvPr id="27" name="TextBox 27"/>
          <p:cNvSpPr txBox="1"/>
          <p:nvPr/>
        </p:nvSpPr>
        <p:spPr>
          <a:xfrm>
            <a:off x="9804345" y="3466975"/>
            <a:ext cx="8085603" cy="1489024"/>
          </a:xfrm>
          <a:prstGeom prst="rect">
            <a:avLst/>
          </a:prstGeom>
        </p:spPr>
        <p:txBody>
          <a:bodyPr lIns="0" tIns="0" rIns="0" bIns="0" rtlCol="0" anchor="t">
            <a:spAutoFit/>
          </a:bodyPr>
          <a:lstStyle/>
          <a:p>
            <a:pPr algn="l">
              <a:lnSpc>
                <a:spcPts val="2925"/>
              </a:lnSpc>
            </a:pPr>
            <a:r>
              <a:rPr lang="en-US" sz="2460" b="1">
                <a:solidFill>
                  <a:srgbClr val="003933"/>
                </a:solidFill>
                <a:latin typeface="Dosis Semi-Bold" panose="02010703020202060003"/>
                <a:ea typeface="Dosis Semi-Bold" panose="02010703020202060003"/>
                <a:cs typeface="Dosis Semi-Bold" panose="02010703020202060003"/>
                <a:sym typeface="Dosis Semi-Bold" panose="02010703020202060003"/>
              </a:rPr>
              <a:t>🔹 Instead of reacting after a failure, the system suggests preventive actions to avoid breakdowns.</a:t>
            </a:r>
            <a:endParaRPr lang="en-US" sz="246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2925"/>
              </a:lnSpc>
            </a:pPr>
            <a:r>
              <a:rPr lang="en-US" sz="2460" b="1">
                <a:solidFill>
                  <a:srgbClr val="003933"/>
                </a:solidFill>
                <a:latin typeface="Dosis Semi-Bold" panose="02010703020202060003"/>
                <a:ea typeface="Dosis Semi-Bold" panose="02010703020202060003"/>
                <a:cs typeface="Dosis Semi-Bold" panose="02010703020202060003"/>
                <a:sym typeface="Dosis Semi-Bold" panose="02010703020202060003"/>
              </a:rPr>
              <a:t> 🔹 Helps in scheduling maintenance at the right time, reducing repair costs and downtime.</a:t>
            </a:r>
            <a:endParaRPr lang="en-US" sz="246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p:txBody>
      </p:sp>
      <p:sp>
        <p:nvSpPr>
          <p:cNvPr id="28" name="TextBox 28"/>
          <p:cNvSpPr txBox="1"/>
          <p:nvPr/>
        </p:nvSpPr>
        <p:spPr>
          <a:xfrm>
            <a:off x="1142812" y="7048194"/>
            <a:ext cx="7406572" cy="1450915"/>
          </a:xfrm>
          <a:prstGeom prst="rect">
            <a:avLst/>
          </a:prstGeom>
        </p:spPr>
        <p:txBody>
          <a:bodyPr lIns="0" tIns="0" rIns="0" bIns="0" rtlCol="0" anchor="t">
            <a:spAutoFit/>
          </a:bodyPr>
          <a:lstStyle/>
          <a:p>
            <a:pPr algn="l">
              <a:lnSpc>
                <a:spcPts val="2920"/>
              </a:lnSpc>
            </a:pPr>
            <a:r>
              <a:rPr lang="en-US" sz="2450" b="1">
                <a:solidFill>
                  <a:srgbClr val="003933"/>
                </a:solidFill>
                <a:latin typeface="Dosis Semi-Bold" panose="02010703020202060003"/>
                <a:ea typeface="Dosis Semi-Bold" panose="02010703020202060003"/>
                <a:cs typeface="Dosis Semi-Bold" panose="02010703020202060003"/>
                <a:sym typeface="Dosis Semi-Bold" panose="02010703020202060003"/>
              </a:rPr>
              <a:t>🔹 Uses advanced machine learning models to ensure accurate predictions.</a:t>
            </a:r>
            <a:endParaRPr lang="en-US" sz="245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2920"/>
              </a:lnSpc>
            </a:pPr>
            <a:r>
              <a:rPr lang="en-US" sz="2450" b="1">
                <a:solidFill>
                  <a:srgbClr val="003933"/>
                </a:solidFill>
                <a:latin typeface="Dosis Semi-Bold" panose="02010703020202060003"/>
                <a:ea typeface="Dosis Semi-Bold" panose="02010703020202060003"/>
                <a:cs typeface="Dosis Semi-Bold" panose="02010703020202060003"/>
                <a:sym typeface="Dosis Semi-Bold" panose="02010703020202060003"/>
              </a:rPr>
              <a:t> 🔹Improves over existing methods by handling imbalanced, changing, and complex data more</a:t>
            </a:r>
            <a:endParaRPr lang="en-US" sz="245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p:txBody>
      </p:sp>
      <p:sp>
        <p:nvSpPr>
          <p:cNvPr id="29" name="TextBox 29"/>
          <p:cNvSpPr txBox="1"/>
          <p:nvPr/>
        </p:nvSpPr>
        <p:spPr>
          <a:xfrm>
            <a:off x="9982412" y="6971994"/>
            <a:ext cx="6933554" cy="1812862"/>
          </a:xfrm>
          <a:prstGeom prst="rect">
            <a:avLst/>
          </a:prstGeom>
        </p:spPr>
        <p:txBody>
          <a:bodyPr lIns="0" tIns="0" rIns="0" bIns="0" rtlCol="0" anchor="t">
            <a:spAutoFit/>
          </a:bodyPr>
          <a:lstStyle/>
          <a:p>
            <a:pPr algn="l">
              <a:lnSpc>
                <a:spcPts val="2915"/>
              </a:lnSpc>
            </a:pPr>
            <a:r>
              <a:rPr lang="en-US" sz="2450" b="1">
                <a:solidFill>
                  <a:srgbClr val="003933"/>
                </a:solidFill>
                <a:latin typeface="Dosis Semi-Bold" panose="02010703020202060003"/>
                <a:ea typeface="Dosis Semi-Bold" panose="02010703020202060003"/>
                <a:cs typeface="Dosis Semi-Bold" panose="02010703020202060003"/>
                <a:sym typeface="Dosis Semi-Bold" panose="02010703020202060003"/>
              </a:rPr>
              <a:t>🔹 A Django-based web application makes the system easy to use for engineers and operators.</a:t>
            </a:r>
            <a:endParaRPr lang="en-US" sz="245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2915"/>
              </a:lnSpc>
            </a:pPr>
            <a:r>
              <a:rPr lang="en-US" sz="2450" b="1">
                <a:solidFill>
                  <a:srgbClr val="003933"/>
                </a:solidFill>
                <a:latin typeface="Dosis Semi-Bold" panose="02010703020202060003"/>
                <a:ea typeface="Dosis Semi-Bold" panose="02010703020202060003"/>
                <a:cs typeface="Dosis Semi-Bold" panose="02010703020202060003"/>
                <a:sym typeface="Dosis Semi-Bold" panose="02010703020202060003"/>
              </a:rPr>
              <a:t> 🔹 Provides real-time failure predictions, visual insights, and interactive monitoring, improving practical usability compared to traditional models. </a:t>
            </a:r>
            <a:endParaRPr lang="en-US" sz="245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17259300" y="8376844"/>
            <a:ext cx="2702157" cy="3230840"/>
          </a:xfrm>
          <a:custGeom>
            <a:avLst/>
            <a:gdLst/>
            <a:ahLst/>
            <a:cxnLst/>
            <a:rect l="l" t="t" r="r" b="b"/>
            <a:pathLst>
              <a:path w="2702157" h="3230840">
                <a:moveTo>
                  <a:pt x="0" y="0"/>
                </a:moveTo>
                <a:lnTo>
                  <a:pt x="2702157" y="0"/>
                </a:lnTo>
                <a:lnTo>
                  <a:pt x="2702157" y="3230841"/>
                </a:lnTo>
                <a:lnTo>
                  <a:pt x="0" y="32308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Freeform 17"/>
          <p:cNvSpPr/>
          <p:nvPr/>
        </p:nvSpPr>
        <p:spPr>
          <a:xfrm rot="-1236592">
            <a:off x="-118649" y="8005617"/>
            <a:ext cx="1316169" cy="2752444"/>
          </a:xfrm>
          <a:custGeom>
            <a:avLst/>
            <a:gdLst/>
            <a:ahLst/>
            <a:cxnLst/>
            <a:rect l="l" t="t" r="r" b="b"/>
            <a:pathLst>
              <a:path w="1316169" h="2752444">
                <a:moveTo>
                  <a:pt x="0" y="0"/>
                </a:moveTo>
                <a:lnTo>
                  <a:pt x="1316169" y="0"/>
                </a:lnTo>
                <a:lnTo>
                  <a:pt x="1316169" y="2752445"/>
                </a:lnTo>
                <a:lnTo>
                  <a:pt x="0" y="27524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Freeform 18"/>
          <p:cNvSpPr/>
          <p:nvPr/>
        </p:nvSpPr>
        <p:spPr>
          <a:xfrm>
            <a:off x="-685203" y="-720503"/>
            <a:ext cx="2963744" cy="2893691"/>
          </a:xfrm>
          <a:custGeom>
            <a:avLst/>
            <a:gdLst/>
            <a:ahLst/>
            <a:cxnLst/>
            <a:rect l="l" t="t" r="r" b="b"/>
            <a:pathLst>
              <a:path w="2963744" h="2893691">
                <a:moveTo>
                  <a:pt x="0" y="0"/>
                </a:moveTo>
                <a:lnTo>
                  <a:pt x="2963744" y="0"/>
                </a:lnTo>
                <a:lnTo>
                  <a:pt x="2963744" y="2893692"/>
                </a:lnTo>
                <a:lnTo>
                  <a:pt x="0" y="289369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9" name="Freeform 19"/>
          <p:cNvSpPr/>
          <p:nvPr/>
        </p:nvSpPr>
        <p:spPr>
          <a:xfrm rot="-1103996">
            <a:off x="16941854" y="-653402"/>
            <a:ext cx="1896188" cy="3364204"/>
          </a:xfrm>
          <a:custGeom>
            <a:avLst/>
            <a:gdLst/>
            <a:ahLst/>
            <a:cxnLst/>
            <a:rect l="l" t="t" r="r" b="b"/>
            <a:pathLst>
              <a:path w="1896188" h="3364204">
                <a:moveTo>
                  <a:pt x="0" y="0"/>
                </a:moveTo>
                <a:lnTo>
                  <a:pt x="1896188" y="0"/>
                </a:lnTo>
                <a:lnTo>
                  <a:pt x="1896188" y="3364204"/>
                </a:lnTo>
                <a:lnTo>
                  <a:pt x="0" y="336420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0" name="Freeform 20"/>
          <p:cNvSpPr/>
          <p:nvPr/>
        </p:nvSpPr>
        <p:spPr>
          <a:xfrm>
            <a:off x="17401708" y="716243"/>
            <a:ext cx="488240" cy="483801"/>
          </a:xfrm>
          <a:custGeom>
            <a:avLst/>
            <a:gdLst/>
            <a:ahLst/>
            <a:cxnLst/>
            <a:rect l="l" t="t" r="r" b="b"/>
            <a:pathLst>
              <a:path w="488240" h="483801">
                <a:moveTo>
                  <a:pt x="0" y="0"/>
                </a:moveTo>
                <a:lnTo>
                  <a:pt x="488240" y="0"/>
                </a:lnTo>
                <a:lnTo>
                  <a:pt x="488240" y="483801"/>
                </a:lnTo>
                <a:lnTo>
                  <a:pt x="0" y="483801"/>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grpSp>
        <p:nvGrpSpPr>
          <p:cNvPr id="21" name="Group 21"/>
          <p:cNvGrpSpPr/>
          <p:nvPr/>
        </p:nvGrpSpPr>
        <p:grpSpPr>
          <a:xfrm rot="0">
            <a:off x="7879182" y="2924071"/>
            <a:ext cx="2589030" cy="2589030"/>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15353"/>
            </a:solidFill>
          </p:spPr>
        </p:sp>
        <p:sp>
          <p:nvSpPr>
            <p:cNvPr id="23" name="TextBox 23"/>
            <p:cNvSpPr txBox="1"/>
            <p:nvPr/>
          </p:nvSpPr>
          <p:spPr>
            <a:xfrm>
              <a:off x="76200" y="9525"/>
              <a:ext cx="660400" cy="727075"/>
            </a:xfrm>
            <a:prstGeom prst="rect">
              <a:avLst/>
            </a:prstGeom>
          </p:spPr>
          <p:txBody>
            <a:bodyPr lIns="50800" tIns="50800" rIns="50800" bIns="50800" rtlCol="0" anchor="ctr"/>
            <a:lstStyle/>
            <a:p>
              <a:pPr algn="ctr">
                <a:lnSpc>
                  <a:spcPts val="4480"/>
                </a:lnSpc>
              </a:pPr>
              <a:r>
                <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OVERSTRAIN FAILURE</a:t>
              </a:r>
              <a:endPar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p:txBody>
        </p:sp>
      </p:grpSp>
      <p:sp>
        <p:nvSpPr>
          <p:cNvPr id="24" name="TextBox 24"/>
          <p:cNvSpPr txBox="1"/>
          <p:nvPr/>
        </p:nvSpPr>
        <p:spPr>
          <a:xfrm>
            <a:off x="2482850" y="795655"/>
            <a:ext cx="12121515" cy="1323340"/>
          </a:xfrm>
          <a:prstGeom prst="rect">
            <a:avLst/>
          </a:prstGeom>
        </p:spPr>
        <p:txBody>
          <a:bodyPr wrap="square" lIns="0" tIns="0" rIns="0" bIns="0" rtlCol="0" anchor="t">
            <a:spAutoFit/>
          </a:bodyPr>
          <a:lstStyle/>
          <a:p>
            <a:pPr algn="ctr">
              <a:lnSpc>
                <a:spcPts val="10320"/>
              </a:lnSpc>
            </a:pPr>
            <a:r>
              <a:rPr lang="en-US" sz="7200" spc="443">
                <a:solidFill>
                  <a:srgbClr val="00AD9C"/>
                </a:solidFill>
                <a:latin typeface="Arial Rounded MT Bold" panose="020F0704030504030204" charset="0"/>
                <a:ea typeface="Marykate"/>
                <a:cs typeface="Arial Rounded MT Bold" panose="020F0704030504030204" charset="0"/>
                <a:sym typeface="Marykate"/>
              </a:rPr>
              <a:t> TYPES OF FAILURES</a:t>
            </a:r>
            <a:endParaRPr lang="en-US" sz="7200" spc="443">
              <a:solidFill>
                <a:srgbClr val="00AD9C"/>
              </a:solidFill>
              <a:latin typeface="Arial Rounded MT Bold" panose="020F0704030504030204" charset="0"/>
              <a:ea typeface="Marykate"/>
              <a:cs typeface="Arial Rounded MT Bold" panose="020F0704030504030204" charset="0"/>
              <a:sym typeface="Marykate"/>
            </a:endParaRPr>
          </a:p>
        </p:txBody>
      </p:sp>
      <p:grpSp>
        <p:nvGrpSpPr>
          <p:cNvPr id="25" name="Group 25"/>
          <p:cNvGrpSpPr/>
          <p:nvPr/>
        </p:nvGrpSpPr>
        <p:grpSpPr>
          <a:xfrm rot="0">
            <a:off x="2091150" y="2924071"/>
            <a:ext cx="2521206" cy="2464304"/>
            <a:chOff x="0" y="0"/>
            <a:chExt cx="831568" cy="812800"/>
          </a:xfrm>
        </p:grpSpPr>
        <p:sp>
          <p:nvSpPr>
            <p:cNvPr id="26" name="Freeform 26"/>
            <p:cNvSpPr/>
            <p:nvPr/>
          </p:nvSpPr>
          <p:spPr>
            <a:xfrm>
              <a:off x="0" y="0"/>
              <a:ext cx="831568" cy="812800"/>
            </a:xfrm>
            <a:custGeom>
              <a:avLst/>
              <a:gdLst/>
              <a:ahLst/>
              <a:cxnLst/>
              <a:rect l="l" t="t" r="r" b="b"/>
              <a:pathLst>
                <a:path w="831568" h="812800">
                  <a:moveTo>
                    <a:pt x="415784" y="0"/>
                  </a:moveTo>
                  <a:cubicBezTo>
                    <a:pt x="186153" y="0"/>
                    <a:pt x="0" y="181951"/>
                    <a:pt x="0" y="406400"/>
                  </a:cubicBezTo>
                  <a:cubicBezTo>
                    <a:pt x="0" y="630849"/>
                    <a:pt x="186153" y="812800"/>
                    <a:pt x="415784" y="812800"/>
                  </a:cubicBezTo>
                  <a:cubicBezTo>
                    <a:pt x="645415" y="812800"/>
                    <a:pt x="831568" y="630849"/>
                    <a:pt x="831568" y="406400"/>
                  </a:cubicBezTo>
                  <a:cubicBezTo>
                    <a:pt x="831568" y="181951"/>
                    <a:pt x="645415" y="0"/>
                    <a:pt x="415784" y="0"/>
                  </a:cubicBezTo>
                  <a:close/>
                </a:path>
              </a:pathLst>
            </a:custGeom>
            <a:solidFill>
              <a:srgbClr val="D15353"/>
            </a:solidFill>
          </p:spPr>
        </p:sp>
        <p:sp>
          <p:nvSpPr>
            <p:cNvPr id="27" name="TextBox 27"/>
            <p:cNvSpPr txBox="1"/>
            <p:nvPr/>
          </p:nvSpPr>
          <p:spPr>
            <a:xfrm>
              <a:off x="77960" y="9525"/>
              <a:ext cx="675649" cy="727075"/>
            </a:xfrm>
            <a:prstGeom prst="rect">
              <a:avLst/>
            </a:prstGeom>
          </p:spPr>
          <p:txBody>
            <a:bodyPr lIns="50800" tIns="50800" rIns="50800" bIns="50800" rtlCol="0" anchor="ctr"/>
            <a:lstStyle/>
            <a:p>
              <a:pPr algn="ctr">
                <a:lnSpc>
                  <a:spcPts val="4480"/>
                </a:lnSpc>
              </a:pPr>
              <a:r>
                <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HEAT DISSIPATION FAILURE</a:t>
              </a:r>
              <a:endPar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p:txBody>
        </p:sp>
      </p:grpSp>
      <p:grpSp>
        <p:nvGrpSpPr>
          <p:cNvPr id="28" name="Group 28"/>
          <p:cNvGrpSpPr/>
          <p:nvPr/>
        </p:nvGrpSpPr>
        <p:grpSpPr>
          <a:xfrm rot="0">
            <a:off x="13964562" y="2893565"/>
            <a:ext cx="2494810" cy="2494810"/>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15353"/>
            </a:solidFill>
          </p:spPr>
        </p:sp>
        <p:sp>
          <p:nvSpPr>
            <p:cNvPr id="30" name="TextBox 30"/>
            <p:cNvSpPr txBox="1"/>
            <p:nvPr/>
          </p:nvSpPr>
          <p:spPr>
            <a:xfrm>
              <a:off x="76200" y="9525"/>
              <a:ext cx="660400" cy="727075"/>
            </a:xfrm>
            <a:prstGeom prst="rect">
              <a:avLst/>
            </a:prstGeom>
          </p:spPr>
          <p:txBody>
            <a:bodyPr lIns="50800" tIns="50800" rIns="50800" bIns="50800" rtlCol="0" anchor="ctr"/>
            <a:lstStyle/>
            <a:p>
              <a:pPr algn="ctr">
                <a:lnSpc>
                  <a:spcPts val="4620"/>
                </a:lnSpc>
              </a:pPr>
              <a:r>
                <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POWER FAILURE</a:t>
              </a:r>
              <a:endPar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p:txBody>
        </p:sp>
      </p:grpSp>
      <p:grpSp>
        <p:nvGrpSpPr>
          <p:cNvPr id="31" name="Group 31"/>
          <p:cNvGrpSpPr/>
          <p:nvPr/>
        </p:nvGrpSpPr>
        <p:grpSpPr>
          <a:xfrm rot="0">
            <a:off x="11709251" y="6200233"/>
            <a:ext cx="2516020" cy="2516020"/>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15353"/>
            </a:solidFill>
          </p:spPr>
        </p:sp>
        <p:sp>
          <p:nvSpPr>
            <p:cNvPr id="33" name="TextBox 33"/>
            <p:cNvSpPr txBox="1"/>
            <p:nvPr/>
          </p:nvSpPr>
          <p:spPr>
            <a:xfrm>
              <a:off x="76200" y="9525"/>
              <a:ext cx="660400" cy="727075"/>
            </a:xfrm>
            <a:prstGeom prst="rect">
              <a:avLst/>
            </a:prstGeom>
          </p:spPr>
          <p:txBody>
            <a:bodyPr lIns="50800" tIns="50800" rIns="50800" bIns="50800" rtlCol="0" anchor="ctr"/>
            <a:lstStyle/>
            <a:p>
              <a:pPr algn="ctr">
                <a:lnSpc>
                  <a:spcPts val="4480"/>
                </a:lnSpc>
              </a:pPr>
              <a:r>
                <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TOOL WEAR FAILURE</a:t>
              </a:r>
              <a:endPar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p:txBody>
        </p:sp>
      </p:grpSp>
      <p:grpSp>
        <p:nvGrpSpPr>
          <p:cNvPr id="34" name="Group 34"/>
          <p:cNvGrpSpPr/>
          <p:nvPr/>
        </p:nvGrpSpPr>
        <p:grpSpPr>
          <a:xfrm rot="0">
            <a:off x="4072789" y="6319000"/>
            <a:ext cx="2397253" cy="2397253"/>
            <a:chOff x="0" y="0"/>
            <a:chExt cx="812800" cy="812800"/>
          </a:xfrm>
        </p:grpSpPr>
        <p:sp>
          <p:nvSpPr>
            <p:cNvPr id="35" name="Freeform 3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15353"/>
            </a:solidFill>
          </p:spPr>
        </p:sp>
        <p:sp>
          <p:nvSpPr>
            <p:cNvPr id="36" name="TextBox 36"/>
            <p:cNvSpPr txBox="1"/>
            <p:nvPr/>
          </p:nvSpPr>
          <p:spPr>
            <a:xfrm>
              <a:off x="76200" y="9525"/>
              <a:ext cx="660400" cy="727075"/>
            </a:xfrm>
            <a:prstGeom prst="rect">
              <a:avLst/>
            </a:prstGeom>
          </p:spPr>
          <p:txBody>
            <a:bodyPr lIns="50800" tIns="50800" rIns="50800" bIns="50800" rtlCol="0" anchor="ctr"/>
            <a:lstStyle/>
            <a:p>
              <a:pPr algn="ctr">
                <a:lnSpc>
                  <a:spcPts val="4480"/>
                </a:lnSpc>
              </a:pPr>
              <a:r>
                <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rPr>
                <a:t>RANDOM FAILURE</a:t>
              </a:r>
              <a:endParaRPr lang="en-US" sz="2000" b="1">
                <a:solidFill>
                  <a:srgbClr val="FFFFFF"/>
                </a:solidFill>
                <a:latin typeface="Arial Rounded MT Bold" panose="020F0704030504030204" charset="0"/>
                <a:ea typeface="29LT Adir Semi-Bold" panose="00000706000000000000"/>
                <a:cs typeface="Arial Rounded MT Bold" panose="020F0704030504030204" charset="0"/>
                <a:sym typeface="29LT Adir Semi-Bold" panose="00000706000000000000"/>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3771900" y="-4120515"/>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99186" y="-859863"/>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1028700" y="3649937"/>
            <a:ext cx="8460540" cy="5099234"/>
          </a:xfrm>
          <a:prstGeom prst="rect">
            <a:avLst/>
          </a:prstGeom>
        </p:spPr>
        <p:txBody>
          <a:bodyPr lIns="0" tIns="0" rIns="0" bIns="0" rtlCol="0" anchor="t">
            <a:spAutoFit/>
          </a:bodyPr>
          <a:lstStyle/>
          <a:p>
            <a:pPr marL="708025" lvl="1" indent="-353695" algn="l">
              <a:lnSpc>
                <a:spcPts val="4030"/>
              </a:lnSpc>
              <a:buFont typeface="Arial" panose="020B0604020202020204"/>
              <a:buChar char="•"/>
            </a:pPr>
            <a:r>
              <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rPr>
              <a:t>Operating System: Windows 10 or later</a:t>
            </a:r>
            <a:endPar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08025" lvl="1" indent="-353695" algn="l">
              <a:lnSpc>
                <a:spcPts val="4030"/>
              </a:lnSpc>
              <a:buFont typeface="Arial" panose="020B0604020202020204"/>
              <a:buChar char="•"/>
            </a:pPr>
            <a:r>
              <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rPr>
              <a:t>Visual Studio Code – Used for writing and running the code efficiently</a:t>
            </a:r>
            <a:endPar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08025" lvl="1" indent="-353695" algn="l">
              <a:lnSpc>
                <a:spcPts val="4030"/>
              </a:lnSpc>
              <a:buFont typeface="Arial" panose="020B0604020202020204"/>
              <a:buChar char="•"/>
            </a:pPr>
            <a:r>
              <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rPr>
              <a:t>Anaconda with Jupyter Notebook – For data preprocessing and model development</a:t>
            </a:r>
            <a:endPar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08025" lvl="1" indent="-353695" algn="l">
              <a:lnSpc>
                <a:spcPts val="4030"/>
              </a:lnSpc>
              <a:buFont typeface="Arial" panose="020B0604020202020204"/>
              <a:buChar char="•"/>
            </a:pPr>
            <a:r>
              <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rPr>
              <a:t>Django Framework – For backend development and web application integration</a:t>
            </a:r>
            <a:endPar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08025" lvl="1" indent="-353695" algn="l">
              <a:lnSpc>
                <a:spcPts val="4030"/>
              </a:lnSpc>
              <a:buFont typeface="Arial" panose="020B0604020202020204"/>
              <a:buChar char="•"/>
            </a:pPr>
            <a:r>
              <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rPr>
              <a:t>Libraries: NumPy, Pandas, Scikit-Learn, Matplotlib etc.</a:t>
            </a:r>
            <a:endParaRPr lang="en-US" sz="328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030"/>
              </a:lnSpc>
            </a:pPr>
          </a:p>
        </p:txBody>
      </p:sp>
      <p:sp>
        <p:nvSpPr>
          <p:cNvPr id="17" name="TextBox 17"/>
          <p:cNvSpPr txBox="1"/>
          <p:nvPr/>
        </p:nvSpPr>
        <p:spPr>
          <a:xfrm>
            <a:off x="1295400" y="2628900"/>
            <a:ext cx="7671435" cy="845820"/>
          </a:xfrm>
          <a:prstGeom prst="rect">
            <a:avLst/>
          </a:prstGeom>
        </p:spPr>
        <p:txBody>
          <a:bodyPr wrap="square" lIns="0" tIns="0" rIns="0" bIns="0" rtlCol="0" anchor="t">
            <a:spAutoFit/>
          </a:bodyPr>
          <a:lstStyle/>
          <a:p>
            <a:pPr algn="l">
              <a:lnSpc>
                <a:spcPts val="6600"/>
              </a:lnSpc>
            </a:pPr>
            <a:r>
              <a:rPr lang="en-US" sz="3600" spc="181">
                <a:ln w="22225">
                  <a:solidFill>
                    <a:schemeClr val="accent2"/>
                  </a:solidFill>
                  <a:prstDash val="solid"/>
                </a:ln>
                <a:solidFill>
                  <a:schemeClr val="accent2">
                    <a:lumMod val="40000"/>
                    <a:lumOff val="60000"/>
                  </a:schemeClr>
                </a:solidFill>
                <a:effectLst/>
                <a:latin typeface="Arial Rounded MT Bold" panose="020F0704030504030204" charset="0"/>
                <a:ea typeface="Marykate"/>
                <a:cs typeface="Arial Rounded MT Bold" panose="020F0704030504030204" charset="0"/>
                <a:sym typeface="Marykate"/>
              </a:rPr>
              <a:t>SOFTWARE REQUIREMENTS:</a:t>
            </a:r>
            <a:endParaRPr lang="en-US" sz="3600" spc="181">
              <a:ln w="22225">
                <a:solidFill>
                  <a:schemeClr val="accent2"/>
                </a:solidFill>
                <a:prstDash val="solid"/>
              </a:ln>
              <a:solidFill>
                <a:schemeClr val="accent2">
                  <a:lumMod val="40000"/>
                  <a:lumOff val="60000"/>
                </a:schemeClr>
              </a:solidFill>
              <a:effectLst/>
              <a:latin typeface="Arial Rounded MT Bold" panose="020F0704030504030204" charset="0"/>
              <a:ea typeface="Marykate"/>
              <a:cs typeface="Arial Rounded MT Bold" panose="020F0704030504030204" charset="0"/>
              <a:sym typeface="Marykate"/>
            </a:endParaRPr>
          </a:p>
        </p:txBody>
      </p:sp>
      <p:sp>
        <p:nvSpPr>
          <p:cNvPr id="18" name="TextBox 18"/>
          <p:cNvSpPr txBox="1"/>
          <p:nvPr/>
        </p:nvSpPr>
        <p:spPr>
          <a:xfrm>
            <a:off x="10385425" y="2628900"/>
            <a:ext cx="7643495" cy="827405"/>
          </a:xfrm>
          <a:prstGeom prst="rect">
            <a:avLst/>
          </a:prstGeom>
        </p:spPr>
        <p:txBody>
          <a:bodyPr lIns="0" tIns="0" rIns="0" bIns="0" rtlCol="0" anchor="t">
            <a:noAutofit/>
          </a:bodyPr>
          <a:lstStyle/>
          <a:p>
            <a:pPr algn="l">
              <a:lnSpc>
                <a:spcPts val="6600"/>
              </a:lnSpc>
            </a:pPr>
            <a:r>
              <a:rPr lang="en-US" sz="3600" spc="181">
                <a:ln w="22225">
                  <a:solidFill>
                    <a:schemeClr val="accent2"/>
                  </a:solidFill>
                  <a:prstDash val="solid"/>
                </a:ln>
                <a:solidFill>
                  <a:schemeClr val="accent2">
                    <a:lumMod val="40000"/>
                    <a:lumOff val="60000"/>
                  </a:schemeClr>
                </a:solidFill>
                <a:effectLst/>
                <a:latin typeface="Arial Rounded MT Bold" panose="020F0704030504030204" charset="0"/>
                <a:ea typeface="Marykate"/>
                <a:cs typeface="Arial Rounded MT Bold" panose="020F0704030504030204" charset="0"/>
                <a:sym typeface="Marykate"/>
              </a:rPr>
              <a:t>HARDWARE REQUIREMENTS:</a:t>
            </a:r>
            <a:endParaRPr lang="en-US" sz="3600" spc="181">
              <a:ln w="22225">
                <a:solidFill>
                  <a:schemeClr val="accent2"/>
                </a:solidFill>
                <a:prstDash val="solid"/>
              </a:ln>
              <a:solidFill>
                <a:schemeClr val="accent2">
                  <a:lumMod val="40000"/>
                  <a:lumOff val="60000"/>
                </a:schemeClr>
              </a:solidFill>
              <a:effectLst/>
              <a:latin typeface="Arial Rounded MT Bold" panose="020F0704030504030204" charset="0"/>
              <a:ea typeface="Marykate"/>
              <a:cs typeface="Arial Rounded MT Bold" panose="020F0704030504030204" charset="0"/>
              <a:sym typeface="Marykate"/>
            </a:endParaRPr>
          </a:p>
        </p:txBody>
      </p:sp>
      <p:sp>
        <p:nvSpPr>
          <p:cNvPr id="19" name="TextBox 19"/>
          <p:cNvSpPr txBox="1"/>
          <p:nvPr/>
        </p:nvSpPr>
        <p:spPr>
          <a:xfrm>
            <a:off x="10515565" y="3695680"/>
            <a:ext cx="7979775" cy="1973542"/>
          </a:xfrm>
          <a:prstGeom prst="rect">
            <a:avLst/>
          </a:prstGeom>
        </p:spPr>
        <p:txBody>
          <a:bodyPr lIns="0" tIns="0" rIns="0" bIns="0" rtlCol="0" anchor="t">
            <a:spAutoFit/>
          </a:bodyPr>
          <a:lstStyle/>
          <a:p>
            <a:pPr marL="691515" lvl="1" indent="-346075" algn="l">
              <a:lnSpc>
                <a:spcPts val="3940"/>
              </a:lnSpc>
              <a:buFont typeface="Arial" panose="020B0604020202020204"/>
              <a:buChar char="•"/>
            </a:pPr>
            <a:r>
              <a:rPr lang="en-US" sz="3205" b="1">
                <a:solidFill>
                  <a:srgbClr val="003933"/>
                </a:solidFill>
                <a:latin typeface="Dosis Semi-Bold" panose="02010703020202060003"/>
                <a:ea typeface="Dosis Semi-Bold" panose="02010703020202060003"/>
                <a:cs typeface="Dosis Semi-Bold" panose="02010703020202060003"/>
                <a:sym typeface="Dosis Semi-Bold" panose="02010703020202060003"/>
              </a:rPr>
              <a:t>Processor: Intel i3 or higher</a:t>
            </a:r>
            <a:endParaRPr lang="en-US" sz="320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691515" lvl="1" indent="-346075" algn="l">
              <a:lnSpc>
                <a:spcPts val="3940"/>
              </a:lnSpc>
              <a:buFont typeface="Arial" panose="020B0604020202020204"/>
              <a:buChar char="•"/>
            </a:pPr>
            <a:r>
              <a:rPr lang="en-US" sz="3205" b="1">
                <a:solidFill>
                  <a:srgbClr val="003933"/>
                </a:solidFill>
                <a:latin typeface="Dosis Semi-Bold" panose="02010703020202060003"/>
                <a:ea typeface="Dosis Semi-Bold" panose="02010703020202060003"/>
                <a:cs typeface="Dosis Semi-Bold" panose="02010703020202060003"/>
                <a:sym typeface="Dosis Semi-Bold" panose="02010703020202060003"/>
              </a:rPr>
              <a:t>Hard Disk: Minimum 80 GB</a:t>
            </a:r>
            <a:endParaRPr lang="en-US" sz="320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691515" lvl="1" indent="-346075" algn="l">
              <a:lnSpc>
                <a:spcPts val="3940"/>
              </a:lnSpc>
              <a:buFont typeface="Arial" panose="020B0604020202020204"/>
              <a:buChar char="•"/>
            </a:pPr>
            <a:r>
              <a:rPr lang="en-US" sz="3205" b="1">
                <a:solidFill>
                  <a:srgbClr val="003933"/>
                </a:solidFill>
                <a:latin typeface="Dosis Semi-Bold" panose="02010703020202060003"/>
                <a:ea typeface="Dosis Semi-Bold" panose="02010703020202060003"/>
                <a:cs typeface="Dosis Semi-Bold" panose="02010703020202060003"/>
                <a:sym typeface="Dosis Semi-Bold" panose="02010703020202060003"/>
              </a:rPr>
              <a:t>RAM: At least 2 GB</a:t>
            </a:r>
            <a:endParaRPr lang="en-US" sz="320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3940"/>
              </a:lnSpc>
            </a:pPr>
          </a:p>
        </p:txBody>
      </p:sp>
      <p:sp>
        <p:nvSpPr>
          <p:cNvPr id="22" name="Freeform 22"/>
          <p:cNvSpPr/>
          <p:nvPr/>
        </p:nvSpPr>
        <p:spPr>
          <a:xfrm rot="-7276549">
            <a:off x="16786932" y="-860631"/>
            <a:ext cx="4058692" cy="3933242"/>
          </a:xfrm>
          <a:custGeom>
            <a:avLst/>
            <a:gdLst/>
            <a:ahLst/>
            <a:cxnLst/>
            <a:rect l="l" t="t" r="r" b="b"/>
            <a:pathLst>
              <a:path w="4058692" h="3933242">
                <a:moveTo>
                  <a:pt x="0" y="0"/>
                </a:moveTo>
                <a:lnTo>
                  <a:pt x="4058692" y="0"/>
                </a:lnTo>
                <a:lnTo>
                  <a:pt x="4058692" y="3933242"/>
                </a:lnTo>
                <a:lnTo>
                  <a:pt x="0" y="39332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3" name="Freeform 23"/>
          <p:cNvSpPr/>
          <p:nvPr/>
        </p:nvSpPr>
        <p:spPr>
          <a:xfrm rot="4454512">
            <a:off x="33152" y="8476655"/>
            <a:ext cx="2433335" cy="2358123"/>
          </a:xfrm>
          <a:custGeom>
            <a:avLst/>
            <a:gdLst/>
            <a:ahLst/>
            <a:cxnLst/>
            <a:rect l="l" t="t" r="r" b="b"/>
            <a:pathLst>
              <a:path w="2433335" h="2358123">
                <a:moveTo>
                  <a:pt x="0" y="0"/>
                </a:moveTo>
                <a:lnTo>
                  <a:pt x="2433335" y="0"/>
                </a:lnTo>
                <a:lnTo>
                  <a:pt x="2433335" y="2358122"/>
                </a:lnTo>
                <a:lnTo>
                  <a:pt x="0" y="235812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4" name="TextBox 24"/>
          <p:cNvSpPr txBox="1"/>
          <p:nvPr/>
        </p:nvSpPr>
        <p:spPr>
          <a:xfrm>
            <a:off x="914400" y="723900"/>
            <a:ext cx="16669385" cy="1169035"/>
          </a:xfrm>
          <a:prstGeom prst="rect">
            <a:avLst/>
          </a:prstGeom>
        </p:spPr>
        <p:txBody>
          <a:bodyPr wrap="square" lIns="0" tIns="0" rIns="0" bIns="0" rtlCol="0" anchor="t">
            <a:spAutoFit/>
          </a:bodyPr>
          <a:lstStyle/>
          <a:p>
            <a:pPr algn="l">
              <a:lnSpc>
                <a:spcPts val="9120"/>
              </a:lnSpc>
            </a:pPr>
            <a:r>
              <a:rPr lang="en-US" sz="6600" spc="250">
                <a:solidFill>
                  <a:srgbClr val="00AD9C"/>
                </a:solidFill>
                <a:latin typeface="Arial Rounded MT Bold" panose="020F0704030504030204" charset="0"/>
                <a:ea typeface="Marykate"/>
                <a:cs typeface="Arial Rounded MT Bold" panose="020F0704030504030204" charset="0"/>
                <a:sym typeface="Marykate"/>
              </a:rPr>
              <a:t>SOFTWARE AND HARDWARE USED</a:t>
            </a:r>
            <a:endParaRPr lang="en-US" sz="6600" spc="250">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1905995" y="3103230"/>
            <a:ext cx="14535404" cy="5777823"/>
          </a:xfrm>
          <a:custGeom>
            <a:avLst/>
            <a:gdLst/>
            <a:ahLst/>
            <a:cxnLst/>
            <a:rect l="l" t="t" r="r" b="b"/>
            <a:pathLst>
              <a:path w="14535404" h="5777823">
                <a:moveTo>
                  <a:pt x="0" y="0"/>
                </a:moveTo>
                <a:lnTo>
                  <a:pt x="14535404" y="0"/>
                </a:lnTo>
                <a:lnTo>
                  <a:pt x="14535404" y="5777823"/>
                </a:lnTo>
                <a:lnTo>
                  <a:pt x="0" y="5777823"/>
                </a:lnTo>
                <a:lnTo>
                  <a:pt x="0" y="0"/>
                </a:lnTo>
                <a:close/>
              </a:path>
            </a:pathLst>
          </a:custGeom>
          <a:blipFill>
            <a:blip r:embed="rId2"/>
            <a:stretch>
              <a:fillRect/>
            </a:stretch>
          </a:blipFill>
          <a:ln w="76200" cap="sq">
            <a:solidFill>
              <a:srgbClr val="000000"/>
            </a:solidFill>
            <a:prstDash val="solid"/>
            <a:miter/>
          </a:ln>
        </p:spPr>
      </p:sp>
      <p:sp>
        <p:nvSpPr>
          <p:cNvPr id="17" name="TextBox 17"/>
          <p:cNvSpPr txBox="1"/>
          <p:nvPr/>
        </p:nvSpPr>
        <p:spPr>
          <a:xfrm>
            <a:off x="3675502" y="897489"/>
            <a:ext cx="11347879" cy="1481455"/>
          </a:xfrm>
          <a:prstGeom prst="rect">
            <a:avLst/>
          </a:prstGeom>
        </p:spPr>
        <p:txBody>
          <a:bodyPr lIns="0" tIns="0" rIns="0" bIns="0" rtlCol="0" anchor="t">
            <a:spAutoFit/>
          </a:bodyPr>
          <a:lstStyle/>
          <a:p>
            <a:pPr algn="just">
              <a:lnSpc>
                <a:spcPts val="11555"/>
              </a:lnSpc>
            </a:pPr>
            <a:r>
              <a:rPr lang="en-US" sz="6600">
                <a:solidFill>
                  <a:srgbClr val="00AD9C"/>
                </a:solidFill>
                <a:latin typeface="Arial Rounded MT Bold" panose="020F0704030504030204" charset="0"/>
                <a:ea typeface="Marykate"/>
                <a:cs typeface="Arial Rounded MT Bold" panose="020F0704030504030204" charset="0"/>
                <a:sym typeface="Marykate"/>
              </a:rPr>
              <a:t>SYSTEM ARCHITECTURE</a:t>
            </a:r>
            <a:endParaRPr lang="en-US" sz="6600">
              <a:solidFill>
                <a:srgbClr val="00AD9C"/>
              </a:solidFill>
              <a:latin typeface="Arial Rounded MT Bold" panose="020F0704030504030204" charset="0"/>
              <a:ea typeface="Marykate"/>
              <a:cs typeface="Arial Rounded MT Bold" panose="020F0704030504030204" charset="0"/>
              <a:sym typeface="Marykate"/>
            </a:endParaRPr>
          </a:p>
        </p:txBody>
      </p:sp>
      <p:sp>
        <p:nvSpPr>
          <p:cNvPr id="18" name="Freeform 18"/>
          <p:cNvSpPr/>
          <p:nvPr/>
        </p:nvSpPr>
        <p:spPr>
          <a:xfrm>
            <a:off x="16642007" y="8246427"/>
            <a:ext cx="3291986" cy="3214175"/>
          </a:xfrm>
          <a:custGeom>
            <a:avLst/>
            <a:gdLst/>
            <a:ahLst/>
            <a:cxnLst/>
            <a:rect l="l" t="t" r="r" b="b"/>
            <a:pathLst>
              <a:path w="3291986" h="3214175">
                <a:moveTo>
                  <a:pt x="0" y="0"/>
                </a:moveTo>
                <a:lnTo>
                  <a:pt x="3291986" y="0"/>
                </a:lnTo>
                <a:lnTo>
                  <a:pt x="3291986" y="3214175"/>
                </a:lnTo>
                <a:lnTo>
                  <a:pt x="0" y="321417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1171675" y="-836544"/>
            <a:ext cx="3291986" cy="3214175"/>
          </a:xfrm>
          <a:custGeom>
            <a:avLst/>
            <a:gdLst/>
            <a:ahLst/>
            <a:cxnLst/>
            <a:rect l="l" t="t" r="r" b="b"/>
            <a:pathLst>
              <a:path w="3291986" h="3214175">
                <a:moveTo>
                  <a:pt x="0" y="0"/>
                </a:moveTo>
                <a:lnTo>
                  <a:pt x="3291986" y="0"/>
                </a:lnTo>
                <a:lnTo>
                  <a:pt x="3291986" y="3214175"/>
                </a:lnTo>
                <a:lnTo>
                  <a:pt x="0" y="321417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6609419" y="703509"/>
            <a:ext cx="11347879" cy="1481455"/>
          </a:xfrm>
          <a:prstGeom prst="rect">
            <a:avLst/>
          </a:prstGeom>
        </p:spPr>
        <p:txBody>
          <a:bodyPr lIns="0" tIns="0" rIns="0" bIns="0" rtlCol="0" anchor="t">
            <a:spAutoFit/>
          </a:bodyPr>
          <a:lstStyle/>
          <a:p>
            <a:pPr algn="just">
              <a:lnSpc>
                <a:spcPts val="11555"/>
              </a:lnSpc>
            </a:pPr>
            <a:r>
              <a:rPr lang="en-US" sz="6600">
                <a:solidFill>
                  <a:srgbClr val="00AD9C"/>
                </a:solidFill>
                <a:latin typeface="Arial Rounded MT Bold" panose="020F0704030504030204" charset="0"/>
                <a:ea typeface="Marykate"/>
                <a:cs typeface="Arial Rounded MT Bold" panose="020F0704030504030204" charset="0"/>
                <a:sym typeface="Marykate"/>
              </a:rPr>
              <a:t>WORKFLOW</a:t>
            </a:r>
            <a:endParaRPr lang="en-US" sz="6600">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Freeform 17"/>
          <p:cNvSpPr/>
          <p:nvPr/>
        </p:nvSpPr>
        <p:spPr>
          <a:xfrm>
            <a:off x="16054071" y="-836544"/>
            <a:ext cx="3291986" cy="3214175"/>
          </a:xfrm>
          <a:custGeom>
            <a:avLst/>
            <a:gdLst/>
            <a:ahLst/>
            <a:cxnLst/>
            <a:rect l="l" t="t" r="r" b="b"/>
            <a:pathLst>
              <a:path w="3291986" h="3214175">
                <a:moveTo>
                  <a:pt x="0" y="0"/>
                </a:moveTo>
                <a:lnTo>
                  <a:pt x="3291986" y="0"/>
                </a:lnTo>
                <a:lnTo>
                  <a:pt x="3291986" y="3214175"/>
                </a:lnTo>
                <a:lnTo>
                  <a:pt x="0" y="3214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a:off x="-869488" y="7850883"/>
            <a:ext cx="3291986" cy="3214175"/>
          </a:xfrm>
          <a:custGeom>
            <a:avLst/>
            <a:gdLst/>
            <a:ahLst/>
            <a:cxnLst/>
            <a:rect l="l" t="t" r="r" b="b"/>
            <a:pathLst>
              <a:path w="3291986" h="3214175">
                <a:moveTo>
                  <a:pt x="0" y="0"/>
                </a:moveTo>
                <a:lnTo>
                  <a:pt x="3291985" y="0"/>
                </a:lnTo>
                <a:lnTo>
                  <a:pt x="3291985" y="3214176"/>
                </a:lnTo>
                <a:lnTo>
                  <a:pt x="0" y="32141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Freeform 19"/>
          <p:cNvSpPr/>
          <p:nvPr/>
        </p:nvSpPr>
        <p:spPr>
          <a:xfrm>
            <a:off x="5507545" y="2377631"/>
            <a:ext cx="7332305" cy="6894119"/>
          </a:xfrm>
          <a:custGeom>
            <a:avLst/>
            <a:gdLst/>
            <a:ahLst/>
            <a:cxnLst/>
            <a:rect l="l" t="t" r="r" b="b"/>
            <a:pathLst>
              <a:path w="7332305" h="6894119">
                <a:moveTo>
                  <a:pt x="0" y="0"/>
                </a:moveTo>
                <a:lnTo>
                  <a:pt x="7332305" y="0"/>
                </a:lnTo>
                <a:lnTo>
                  <a:pt x="7332305" y="6894119"/>
                </a:lnTo>
                <a:lnTo>
                  <a:pt x="0" y="6894119"/>
                </a:lnTo>
                <a:lnTo>
                  <a:pt x="0" y="0"/>
                </a:lnTo>
                <a:close/>
              </a:path>
            </a:pathLst>
          </a:custGeom>
          <a:blipFill>
            <a:blip r:embed="rId4"/>
            <a:stretch>
              <a:fillRect/>
            </a:stretch>
          </a:blipFill>
          <a:ln w="47625" cap="sq">
            <a:solidFill>
              <a:srgbClr val="000000"/>
            </a:solidFill>
            <a:prstDash val="solid"/>
            <a:miter/>
          </a:ln>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16244098" y="7952633"/>
            <a:ext cx="3291986" cy="3214175"/>
          </a:xfrm>
          <a:custGeom>
            <a:avLst/>
            <a:gdLst/>
            <a:ahLst/>
            <a:cxnLst/>
            <a:rect l="l" t="t" r="r" b="b"/>
            <a:pathLst>
              <a:path w="3291986" h="3214175">
                <a:moveTo>
                  <a:pt x="0" y="0"/>
                </a:moveTo>
                <a:lnTo>
                  <a:pt x="3291986" y="0"/>
                </a:lnTo>
                <a:lnTo>
                  <a:pt x="3291986" y="3214175"/>
                </a:lnTo>
                <a:lnTo>
                  <a:pt x="0" y="3214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Freeform 17"/>
          <p:cNvSpPr/>
          <p:nvPr/>
        </p:nvSpPr>
        <p:spPr>
          <a:xfrm>
            <a:off x="-1059515" y="-836544"/>
            <a:ext cx="3291986" cy="3214175"/>
          </a:xfrm>
          <a:custGeom>
            <a:avLst/>
            <a:gdLst/>
            <a:ahLst/>
            <a:cxnLst/>
            <a:rect l="l" t="t" r="r" b="b"/>
            <a:pathLst>
              <a:path w="3291986" h="3214175">
                <a:moveTo>
                  <a:pt x="0" y="0"/>
                </a:moveTo>
                <a:lnTo>
                  <a:pt x="3291986" y="0"/>
                </a:lnTo>
                <a:lnTo>
                  <a:pt x="3291986" y="3214175"/>
                </a:lnTo>
                <a:lnTo>
                  <a:pt x="0" y="3214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a:off x="5259549" y="2002816"/>
            <a:ext cx="7327591" cy="7556904"/>
          </a:xfrm>
          <a:custGeom>
            <a:avLst/>
            <a:gdLst/>
            <a:ahLst/>
            <a:cxnLst/>
            <a:rect l="l" t="t" r="r" b="b"/>
            <a:pathLst>
              <a:path w="7327591" h="7556904">
                <a:moveTo>
                  <a:pt x="0" y="0"/>
                </a:moveTo>
                <a:lnTo>
                  <a:pt x="7327591" y="0"/>
                </a:lnTo>
                <a:lnTo>
                  <a:pt x="7327591" y="7556904"/>
                </a:lnTo>
                <a:lnTo>
                  <a:pt x="0" y="7556904"/>
                </a:lnTo>
                <a:lnTo>
                  <a:pt x="0" y="0"/>
                </a:lnTo>
                <a:close/>
              </a:path>
            </a:pathLst>
          </a:custGeom>
          <a:blipFill>
            <a:blip r:embed="rId4"/>
            <a:stretch>
              <a:fillRect/>
            </a:stretch>
          </a:blipFill>
          <a:ln w="66675" cap="sq">
            <a:solidFill>
              <a:srgbClr val="000000"/>
            </a:solidFill>
            <a:prstDash val="solid"/>
            <a:miter/>
          </a:ln>
        </p:spPr>
      </p:sp>
      <p:sp>
        <p:nvSpPr>
          <p:cNvPr id="19" name="TextBox 19"/>
          <p:cNvSpPr txBox="1"/>
          <p:nvPr/>
        </p:nvSpPr>
        <p:spPr>
          <a:xfrm>
            <a:off x="4186577" y="465975"/>
            <a:ext cx="11347879" cy="1481455"/>
          </a:xfrm>
          <a:prstGeom prst="rect">
            <a:avLst/>
          </a:prstGeom>
        </p:spPr>
        <p:txBody>
          <a:bodyPr lIns="0" tIns="0" rIns="0" bIns="0" rtlCol="0" anchor="t">
            <a:spAutoFit/>
          </a:bodyPr>
          <a:lstStyle/>
          <a:p>
            <a:pPr algn="just">
              <a:lnSpc>
                <a:spcPts val="11555"/>
              </a:lnSpc>
            </a:pPr>
            <a:r>
              <a:rPr lang="en-US" sz="6600">
                <a:solidFill>
                  <a:srgbClr val="00AD9C"/>
                </a:solidFill>
                <a:latin typeface="Arial Rounded MT Bold" panose="020F0704030504030204" charset="0"/>
                <a:ea typeface="Marykate"/>
                <a:cs typeface="Arial Rounded MT Bold" panose="020F0704030504030204" charset="0"/>
                <a:sym typeface="Marykate"/>
              </a:rPr>
              <a:t>USE CASE DIAGRAM</a:t>
            </a:r>
            <a:endParaRPr lang="en-US" sz="6600">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16457878" y="-836544"/>
            <a:ext cx="3291986" cy="3214175"/>
          </a:xfrm>
          <a:custGeom>
            <a:avLst/>
            <a:gdLst/>
            <a:ahLst/>
            <a:cxnLst/>
            <a:rect l="l" t="t" r="r" b="b"/>
            <a:pathLst>
              <a:path w="3291986" h="3214175">
                <a:moveTo>
                  <a:pt x="0" y="0"/>
                </a:moveTo>
                <a:lnTo>
                  <a:pt x="3291986" y="0"/>
                </a:lnTo>
                <a:lnTo>
                  <a:pt x="3291986" y="3214175"/>
                </a:lnTo>
                <a:lnTo>
                  <a:pt x="0" y="3214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Freeform 17"/>
          <p:cNvSpPr/>
          <p:nvPr/>
        </p:nvSpPr>
        <p:spPr>
          <a:xfrm>
            <a:off x="-869488" y="7952633"/>
            <a:ext cx="3291986" cy="3214175"/>
          </a:xfrm>
          <a:custGeom>
            <a:avLst/>
            <a:gdLst/>
            <a:ahLst/>
            <a:cxnLst/>
            <a:rect l="l" t="t" r="r" b="b"/>
            <a:pathLst>
              <a:path w="3291986" h="3214175">
                <a:moveTo>
                  <a:pt x="0" y="0"/>
                </a:moveTo>
                <a:lnTo>
                  <a:pt x="3291985" y="0"/>
                </a:lnTo>
                <a:lnTo>
                  <a:pt x="3291985" y="3214175"/>
                </a:lnTo>
                <a:lnTo>
                  <a:pt x="0" y="3214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a:off x="3681519" y="2226340"/>
            <a:ext cx="10924962" cy="7333381"/>
          </a:xfrm>
          <a:custGeom>
            <a:avLst/>
            <a:gdLst/>
            <a:ahLst/>
            <a:cxnLst/>
            <a:rect l="l" t="t" r="r" b="b"/>
            <a:pathLst>
              <a:path w="10924962" h="7333381">
                <a:moveTo>
                  <a:pt x="0" y="0"/>
                </a:moveTo>
                <a:lnTo>
                  <a:pt x="10924962" y="0"/>
                </a:lnTo>
                <a:lnTo>
                  <a:pt x="10924962" y="7333380"/>
                </a:lnTo>
                <a:lnTo>
                  <a:pt x="0" y="7333380"/>
                </a:lnTo>
                <a:lnTo>
                  <a:pt x="0" y="0"/>
                </a:lnTo>
                <a:close/>
              </a:path>
            </a:pathLst>
          </a:custGeom>
          <a:blipFill>
            <a:blip r:embed="rId4"/>
            <a:stretch>
              <a:fillRect/>
            </a:stretch>
          </a:blipFill>
          <a:ln w="66675" cap="sq">
            <a:solidFill>
              <a:srgbClr val="000000"/>
            </a:solidFill>
            <a:prstDash val="solid"/>
            <a:miter/>
          </a:ln>
        </p:spPr>
      </p:sp>
      <p:sp>
        <p:nvSpPr>
          <p:cNvPr id="19" name="TextBox 19"/>
          <p:cNvSpPr txBox="1"/>
          <p:nvPr/>
        </p:nvSpPr>
        <p:spPr>
          <a:xfrm>
            <a:off x="4186577" y="465975"/>
            <a:ext cx="11347879" cy="1481455"/>
          </a:xfrm>
          <a:prstGeom prst="rect">
            <a:avLst/>
          </a:prstGeom>
        </p:spPr>
        <p:txBody>
          <a:bodyPr lIns="0" tIns="0" rIns="0" bIns="0" rtlCol="0" anchor="t">
            <a:spAutoFit/>
          </a:bodyPr>
          <a:lstStyle/>
          <a:p>
            <a:pPr algn="just">
              <a:lnSpc>
                <a:spcPts val="11555"/>
              </a:lnSpc>
            </a:pPr>
            <a:r>
              <a:rPr lang="en-US" sz="6600">
                <a:solidFill>
                  <a:srgbClr val="00AD9C"/>
                </a:solidFill>
                <a:latin typeface="Arial Rounded MT Bold" panose="020F0704030504030204" charset="0"/>
                <a:ea typeface="Marykate"/>
                <a:cs typeface="Arial Rounded MT Bold" panose="020F0704030504030204" charset="0"/>
                <a:sym typeface="Marykate"/>
              </a:rPr>
              <a:t>SEQUENCE DIAGRAM</a:t>
            </a:r>
            <a:endParaRPr lang="en-US" sz="6600">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1AB5DB"/>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1AB5DB"/>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16753108" y="7956007"/>
            <a:ext cx="3291986" cy="3214175"/>
          </a:xfrm>
          <a:custGeom>
            <a:avLst/>
            <a:gdLst/>
            <a:ahLst/>
            <a:cxnLst/>
            <a:rect l="l" t="t" r="r" b="b"/>
            <a:pathLst>
              <a:path w="3291986" h="3214175">
                <a:moveTo>
                  <a:pt x="0" y="0"/>
                </a:moveTo>
                <a:lnTo>
                  <a:pt x="3291986" y="0"/>
                </a:lnTo>
                <a:lnTo>
                  <a:pt x="3291986" y="3214175"/>
                </a:lnTo>
                <a:lnTo>
                  <a:pt x="0" y="3214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Freeform 17"/>
          <p:cNvSpPr/>
          <p:nvPr/>
        </p:nvSpPr>
        <p:spPr>
          <a:xfrm>
            <a:off x="-1843376" y="-836544"/>
            <a:ext cx="3291986" cy="3214175"/>
          </a:xfrm>
          <a:custGeom>
            <a:avLst/>
            <a:gdLst/>
            <a:ahLst/>
            <a:cxnLst/>
            <a:rect l="l" t="t" r="r" b="b"/>
            <a:pathLst>
              <a:path w="3291986" h="3214175">
                <a:moveTo>
                  <a:pt x="0" y="0"/>
                </a:moveTo>
                <a:lnTo>
                  <a:pt x="3291986" y="0"/>
                </a:lnTo>
                <a:lnTo>
                  <a:pt x="3291986" y="3214175"/>
                </a:lnTo>
                <a:lnTo>
                  <a:pt x="0" y="3214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a:off x="3432540" y="2291407"/>
            <a:ext cx="11611488" cy="6966893"/>
          </a:xfrm>
          <a:custGeom>
            <a:avLst/>
            <a:gdLst/>
            <a:ahLst/>
            <a:cxnLst/>
            <a:rect l="l" t="t" r="r" b="b"/>
            <a:pathLst>
              <a:path w="11611488" h="6966893">
                <a:moveTo>
                  <a:pt x="0" y="0"/>
                </a:moveTo>
                <a:lnTo>
                  <a:pt x="11611488" y="0"/>
                </a:lnTo>
                <a:lnTo>
                  <a:pt x="11611488" y="6966893"/>
                </a:lnTo>
                <a:lnTo>
                  <a:pt x="0" y="6966893"/>
                </a:lnTo>
                <a:lnTo>
                  <a:pt x="0" y="0"/>
                </a:lnTo>
                <a:close/>
              </a:path>
            </a:pathLst>
          </a:custGeom>
          <a:blipFill>
            <a:blip r:embed="rId4"/>
            <a:stretch>
              <a:fillRect/>
            </a:stretch>
          </a:blipFill>
          <a:ln w="66675" cap="sq">
            <a:solidFill>
              <a:srgbClr val="000000"/>
            </a:solidFill>
            <a:prstDash val="solid"/>
            <a:miter/>
          </a:ln>
        </p:spPr>
      </p:sp>
      <p:sp>
        <p:nvSpPr>
          <p:cNvPr id="19" name="TextBox 19"/>
          <p:cNvSpPr txBox="1"/>
          <p:nvPr/>
        </p:nvSpPr>
        <p:spPr>
          <a:xfrm>
            <a:off x="1723461" y="465975"/>
            <a:ext cx="15029648" cy="1481455"/>
          </a:xfrm>
          <a:prstGeom prst="rect">
            <a:avLst/>
          </a:prstGeom>
        </p:spPr>
        <p:txBody>
          <a:bodyPr lIns="0" tIns="0" rIns="0" bIns="0" rtlCol="0" anchor="t">
            <a:spAutoFit/>
          </a:bodyPr>
          <a:lstStyle/>
          <a:p>
            <a:pPr algn="just">
              <a:lnSpc>
                <a:spcPts val="11555"/>
              </a:lnSpc>
            </a:pPr>
            <a:r>
              <a:rPr lang="en-US" sz="6600">
                <a:solidFill>
                  <a:srgbClr val="00AD9C"/>
                </a:solidFill>
                <a:latin typeface="Arial Rounded MT Bold" panose="020F0704030504030204" charset="0"/>
                <a:ea typeface="Marykate"/>
                <a:cs typeface="Arial Rounded MT Bold" panose="020F0704030504030204" charset="0"/>
                <a:sym typeface="Marykate"/>
              </a:rPr>
              <a:t>ENTITY RELATIONSHIP DIAGRAM</a:t>
            </a:r>
            <a:endParaRPr lang="en-US" sz="6600">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F2BC2A"/>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F2BC2A"/>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F2BC2A"/>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F2BC2A"/>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3602835" y="614951"/>
            <a:ext cx="15794266" cy="1313815"/>
          </a:xfrm>
          <a:prstGeom prst="rect">
            <a:avLst/>
          </a:prstGeom>
        </p:spPr>
        <p:txBody>
          <a:bodyPr lIns="0" tIns="0" rIns="0" bIns="0" rtlCol="0" anchor="t">
            <a:spAutoFit/>
          </a:bodyPr>
          <a:lstStyle/>
          <a:p>
            <a:pPr algn="just">
              <a:lnSpc>
                <a:spcPts val="10245"/>
              </a:lnSpc>
            </a:pPr>
            <a:r>
              <a:rPr lang="en-US" sz="6600" spc="359">
                <a:solidFill>
                  <a:srgbClr val="00AD9C"/>
                </a:solidFill>
                <a:latin typeface="Arial Rounded MT Bold" panose="020F0704030504030204" charset="0"/>
                <a:ea typeface="Marykate"/>
                <a:cs typeface="Arial Rounded MT Bold" panose="020F0704030504030204" charset="0"/>
                <a:sym typeface="Marykate"/>
              </a:rPr>
              <a:t>MODULE DESCRIPTION</a:t>
            </a:r>
            <a:endParaRPr lang="en-US" sz="6600" spc="359">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Freeform 17"/>
          <p:cNvSpPr/>
          <p:nvPr/>
        </p:nvSpPr>
        <p:spPr>
          <a:xfrm rot="-6816188">
            <a:off x="16459912" y="-742883"/>
            <a:ext cx="3656175" cy="3543166"/>
          </a:xfrm>
          <a:custGeom>
            <a:avLst/>
            <a:gdLst/>
            <a:ahLst/>
            <a:cxnLst/>
            <a:rect l="l" t="t" r="r" b="b"/>
            <a:pathLst>
              <a:path w="3656175" h="3543166">
                <a:moveTo>
                  <a:pt x="0" y="0"/>
                </a:moveTo>
                <a:lnTo>
                  <a:pt x="3656176" y="0"/>
                </a:lnTo>
                <a:lnTo>
                  <a:pt x="3656176" y="3543166"/>
                </a:lnTo>
                <a:lnTo>
                  <a:pt x="0" y="35431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a:off x="3063078" y="7089339"/>
            <a:ext cx="2466463" cy="2466463"/>
          </a:xfrm>
          <a:custGeom>
            <a:avLst/>
            <a:gdLst/>
            <a:ahLst/>
            <a:cxnLst/>
            <a:rect l="l" t="t" r="r" b="b"/>
            <a:pathLst>
              <a:path w="2466463" h="2466463">
                <a:moveTo>
                  <a:pt x="0" y="0"/>
                </a:moveTo>
                <a:lnTo>
                  <a:pt x="2466463" y="0"/>
                </a:lnTo>
                <a:lnTo>
                  <a:pt x="2466463" y="2466463"/>
                </a:lnTo>
                <a:lnTo>
                  <a:pt x="0" y="2466463"/>
                </a:lnTo>
                <a:lnTo>
                  <a:pt x="0" y="0"/>
                </a:lnTo>
                <a:close/>
              </a:path>
            </a:pathLst>
          </a:custGeom>
          <a:blipFill>
            <a:blip r:embed="rId4"/>
            <a:stretch>
              <a:fillRect/>
            </a:stretch>
          </a:blipFill>
          <a:ln w="38100" cap="sq">
            <a:solidFill>
              <a:srgbClr val="000000"/>
            </a:solidFill>
            <a:prstDash val="solid"/>
            <a:miter/>
          </a:ln>
        </p:spPr>
      </p:sp>
      <p:sp>
        <p:nvSpPr>
          <p:cNvPr id="19" name="Freeform 19"/>
          <p:cNvSpPr/>
          <p:nvPr/>
        </p:nvSpPr>
        <p:spPr>
          <a:xfrm>
            <a:off x="10281323" y="6710043"/>
            <a:ext cx="6145532" cy="2711716"/>
          </a:xfrm>
          <a:custGeom>
            <a:avLst/>
            <a:gdLst/>
            <a:ahLst/>
            <a:cxnLst/>
            <a:rect l="l" t="t" r="r" b="b"/>
            <a:pathLst>
              <a:path w="6145532" h="2711716">
                <a:moveTo>
                  <a:pt x="0" y="0"/>
                </a:moveTo>
                <a:lnTo>
                  <a:pt x="6145532" y="0"/>
                </a:lnTo>
                <a:lnTo>
                  <a:pt x="6145532" y="2711716"/>
                </a:lnTo>
                <a:lnTo>
                  <a:pt x="0" y="2711716"/>
                </a:lnTo>
                <a:lnTo>
                  <a:pt x="0" y="0"/>
                </a:lnTo>
                <a:close/>
              </a:path>
            </a:pathLst>
          </a:custGeom>
          <a:blipFill>
            <a:blip r:embed="rId5"/>
            <a:stretch>
              <a:fillRect/>
            </a:stretch>
          </a:blipFill>
          <a:ln w="57150" cap="sq">
            <a:solidFill>
              <a:schemeClr val="tx1"/>
            </a:solidFill>
            <a:prstDash val="solid"/>
            <a:miter/>
          </a:ln>
        </p:spPr>
      </p:sp>
      <p:sp>
        <p:nvSpPr>
          <p:cNvPr id="20" name="TextBox 20"/>
          <p:cNvSpPr txBox="1"/>
          <p:nvPr/>
        </p:nvSpPr>
        <p:spPr>
          <a:xfrm>
            <a:off x="457200" y="2552700"/>
            <a:ext cx="7299960" cy="908050"/>
          </a:xfrm>
          <a:prstGeom prst="rect">
            <a:avLst/>
          </a:prstGeom>
        </p:spPr>
        <p:txBody>
          <a:bodyPr wrap="square" lIns="0" tIns="0" rIns="0" bIns="0" rtlCol="0" anchor="t">
            <a:noAutofit/>
          </a:bodyPr>
          <a:lstStyle/>
          <a:p>
            <a:pPr algn="ctr">
              <a:lnSpc>
                <a:spcPts val="4275"/>
              </a:lnSpc>
            </a:pPr>
            <a:r>
              <a:rPr 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rPr>
              <a:t> DATA PREPROCESSING </a:t>
            </a:r>
            <a:r>
              <a:rPr lang="en-IN" alt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rPr>
              <a:t>       </a:t>
            </a:r>
            <a:r>
              <a:rPr 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rPr>
              <a:t>MODULE</a:t>
            </a:r>
            <a:endParaRPr 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endParaRPr>
          </a:p>
        </p:txBody>
      </p:sp>
      <p:sp>
        <p:nvSpPr>
          <p:cNvPr id="21" name="TextBox 21"/>
          <p:cNvSpPr txBox="1"/>
          <p:nvPr/>
        </p:nvSpPr>
        <p:spPr>
          <a:xfrm>
            <a:off x="249490" y="3674114"/>
            <a:ext cx="7165441" cy="2962275"/>
          </a:xfrm>
          <a:prstGeom prst="rect">
            <a:avLst/>
          </a:prstGeom>
        </p:spPr>
        <p:txBody>
          <a:bodyPr lIns="0" tIns="0" rIns="0" bIns="0" rtlCol="0" anchor="t">
            <a:spAutoFit/>
          </a:bodyPr>
          <a:lstStyle/>
          <a:p>
            <a:pPr marL="890270" lvl="1" indent="-445135" algn="l">
              <a:lnSpc>
                <a:spcPts val="5775"/>
              </a:lnSpc>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Cleans and normalizes raw machine data.</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a:p>
            <a:pPr marL="890270" lvl="1" indent="-445135" algn="l">
              <a:lnSpc>
                <a:spcPts val="5775"/>
              </a:lnSpc>
              <a:spcBef>
                <a:spcPct val="0"/>
              </a:spcBef>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Handles missing values and outliers for accurate predictions.</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p:txBody>
      </p:sp>
      <p:sp>
        <p:nvSpPr>
          <p:cNvPr id="22" name="TextBox 22"/>
          <p:cNvSpPr txBox="1"/>
          <p:nvPr/>
        </p:nvSpPr>
        <p:spPr>
          <a:xfrm>
            <a:off x="9753732" y="2628643"/>
            <a:ext cx="6778302" cy="1096010"/>
          </a:xfrm>
          <a:prstGeom prst="rect">
            <a:avLst/>
          </a:prstGeom>
        </p:spPr>
        <p:txBody>
          <a:bodyPr lIns="0" tIns="0" rIns="0" bIns="0" rtlCol="0" anchor="t">
            <a:spAutoFit/>
          </a:bodyPr>
          <a:lstStyle/>
          <a:p>
            <a:pPr algn="ctr">
              <a:lnSpc>
                <a:spcPts val="4275"/>
              </a:lnSpc>
            </a:pPr>
            <a:r>
              <a:rPr 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rPr>
              <a:t> DATA VISUALIZATION MODULE</a:t>
            </a:r>
            <a:endParaRPr 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endParaRPr>
          </a:p>
        </p:txBody>
      </p:sp>
      <p:sp>
        <p:nvSpPr>
          <p:cNvPr id="23" name="TextBox 23"/>
          <p:cNvSpPr txBox="1"/>
          <p:nvPr/>
        </p:nvSpPr>
        <p:spPr>
          <a:xfrm>
            <a:off x="9638902" y="3650795"/>
            <a:ext cx="7895790" cy="2962275"/>
          </a:xfrm>
          <a:prstGeom prst="rect">
            <a:avLst/>
          </a:prstGeom>
        </p:spPr>
        <p:txBody>
          <a:bodyPr lIns="0" tIns="0" rIns="0" bIns="0" rtlCol="0" anchor="t">
            <a:spAutoFit/>
          </a:bodyPr>
          <a:lstStyle/>
          <a:p>
            <a:pPr marL="890270" lvl="1" indent="-445135" algn="l">
              <a:lnSpc>
                <a:spcPts val="5775"/>
              </a:lnSpc>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Uses graphs and charts to analyze machine performance trends.</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a:p>
            <a:pPr marL="890270" lvl="1" indent="-445135" algn="l">
              <a:lnSpc>
                <a:spcPts val="5775"/>
              </a:lnSpc>
              <a:spcBef>
                <a:spcPct val="0"/>
              </a:spcBef>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Selects the most critical features affecting machine failure.</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3514507" y="520359"/>
            <a:ext cx="11258986" cy="1663065"/>
          </a:xfrm>
          <a:prstGeom prst="rect">
            <a:avLst/>
          </a:prstGeom>
        </p:spPr>
        <p:txBody>
          <a:bodyPr lIns="0" tIns="0" rIns="0" bIns="0" rtlCol="0" anchor="t">
            <a:spAutoFit/>
          </a:bodyPr>
          <a:lstStyle/>
          <a:p>
            <a:pPr algn="ctr">
              <a:lnSpc>
                <a:spcPts val="12970"/>
              </a:lnSpc>
            </a:pPr>
            <a:r>
              <a:rPr lang="en-US" sz="6600" spc="359">
                <a:solidFill>
                  <a:srgbClr val="00AD9C"/>
                </a:solidFill>
                <a:latin typeface="Arial Rounded MT Bold" panose="020F0704030504030204" charset="0"/>
                <a:ea typeface="Marykate"/>
                <a:cs typeface="Arial Rounded MT Bold" panose="020F0704030504030204" charset="0"/>
                <a:sym typeface="Marykate"/>
              </a:rPr>
              <a:t>ABSTRACT</a:t>
            </a:r>
            <a:endParaRPr lang="en-US" sz="6600" spc="359">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TextBox 17"/>
          <p:cNvSpPr txBox="1"/>
          <p:nvPr/>
        </p:nvSpPr>
        <p:spPr>
          <a:xfrm>
            <a:off x="1860140" y="2629242"/>
            <a:ext cx="14728878" cy="6519672"/>
          </a:xfrm>
          <a:prstGeom prst="rect">
            <a:avLst/>
          </a:prstGeom>
        </p:spPr>
        <p:txBody>
          <a:bodyPr lIns="0" tIns="0" rIns="0" bIns="0" rtlCol="0" anchor="t">
            <a:spAutoFit/>
          </a:bodyPr>
          <a:lstStyle/>
          <a:p>
            <a:pPr marL="777240" lvl="1" indent="-388620" algn="l">
              <a:lnSpc>
                <a:spcPts val="4285"/>
              </a:lnSpc>
              <a:buFont typeface="Arial" panose="020B0604020202020204"/>
              <a:buChar char="•"/>
            </a:pPr>
            <a:r>
              <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rPr>
              <a:t>In industries, predicting machine failures in advance is crucial to reducing downtime and improving efficiency. </a:t>
            </a:r>
            <a:endPar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77240" lvl="1" indent="-388620" algn="l">
              <a:lnSpc>
                <a:spcPts val="4285"/>
              </a:lnSpc>
              <a:buFont typeface="Arial" panose="020B0604020202020204"/>
              <a:buChar char="•"/>
            </a:pPr>
            <a:r>
              <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rPr>
              <a:t>This project focuses on building machine learning models to predict when industrial machines might fail.</a:t>
            </a:r>
            <a:endPar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77240" lvl="1" indent="-388620" algn="l">
              <a:lnSpc>
                <a:spcPts val="4285"/>
              </a:lnSpc>
              <a:buFont typeface="Arial" panose="020B0604020202020204"/>
              <a:buChar char="•"/>
            </a:pPr>
            <a:r>
              <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rPr>
              <a:t> The process includes cleaning and preparing the data to ensure accuracy, visualizing the data to identify useful patterns, and implementing suitable machine learning models.</a:t>
            </a:r>
            <a:endPar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77240" lvl="1" indent="-388620" algn="l">
              <a:lnSpc>
                <a:spcPts val="4285"/>
              </a:lnSpc>
              <a:buFont typeface="Arial" panose="020B0604020202020204"/>
              <a:buChar char="•"/>
            </a:pPr>
            <a:r>
              <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rPr>
              <a:t> The final predictive models are integrated with a Django-based web interface, making it easy for users to monitor machine conditions and get failure predictions. </a:t>
            </a:r>
            <a:endPar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77240" lvl="1" indent="-388620" algn="l">
              <a:lnSpc>
                <a:spcPts val="4285"/>
              </a:lnSpc>
              <a:buFont typeface="Arial" panose="020B0604020202020204"/>
              <a:buChar char="•"/>
            </a:pPr>
            <a:r>
              <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rPr>
              <a:t>This system helps in making timely maintenance decisions, improving reliability and efficiency.</a:t>
            </a:r>
            <a:endPar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p:txBody>
      </p:sp>
      <p:sp>
        <p:nvSpPr>
          <p:cNvPr id="18" name="Freeform 18"/>
          <p:cNvSpPr/>
          <p:nvPr/>
        </p:nvSpPr>
        <p:spPr>
          <a:xfrm rot="542064">
            <a:off x="-189369" y="-223432"/>
            <a:ext cx="2436139" cy="2838721"/>
          </a:xfrm>
          <a:custGeom>
            <a:avLst/>
            <a:gdLst/>
            <a:ahLst/>
            <a:cxnLst/>
            <a:rect l="l" t="t" r="r" b="b"/>
            <a:pathLst>
              <a:path w="2436139" h="2838721">
                <a:moveTo>
                  <a:pt x="0" y="0"/>
                </a:moveTo>
                <a:lnTo>
                  <a:pt x="2436138" y="0"/>
                </a:lnTo>
                <a:lnTo>
                  <a:pt x="2436138" y="2838722"/>
                </a:lnTo>
                <a:lnTo>
                  <a:pt x="0" y="28387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Freeform 19"/>
          <p:cNvSpPr/>
          <p:nvPr/>
        </p:nvSpPr>
        <p:spPr>
          <a:xfrm rot="-10325232" flipV="1">
            <a:off x="-1051272" y="8816535"/>
            <a:ext cx="2736104" cy="2736104"/>
          </a:xfrm>
          <a:custGeom>
            <a:avLst/>
            <a:gdLst/>
            <a:ahLst/>
            <a:cxnLst/>
            <a:rect l="l" t="t" r="r" b="b"/>
            <a:pathLst>
              <a:path w="2736104" h="2736104">
                <a:moveTo>
                  <a:pt x="0" y="2736104"/>
                </a:moveTo>
                <a:lnTo>
                  <a:pt x="2736104" y="2736104"/>
                </a:lnTo>
                <a:lnTo>
                  <a:pt x="2736104" y="0"/>
                </a:lnTo>
                <a:lnTo>
                  <a:pt x="0" y="0"/>
                </a:lnTo>
                <a:lnTo>
                  <a:pt x="0" y="2736104"/>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Freeform 20"/>
          <p:cNvSpPr/>
          <p:nvPr/>
        </p:nvSpPr>
        <p:spPr>
          <a:xfrm>
            <a:off x="16760468" y="8046502"/>
            <a:ext cx="2717478" cy="2653247"/>
          </a:xfrm>
          <a:custGeom>
            <a:avLst/>
            <a:gdLst/>
            <a:ahLst/>
            <a:cxnLst/>
            <a:rect l="l" t="t" r="r" b="b"/>
            <a:pathLst>
              <a:path w="2717478" h="2653247">
                <a:moveTo>
                  <a:pt x="0" y="0"/>
                </a:moveTo>
                <a:lnTo>
                  <a:pt x="2717478" y="0"/>
                </a:lnTo>
                <a:lnTo>
                  <a:pt x="2717478" y="2653247"/>
                </a:lnTo>
                <a:lnTo>
                  <a:pt x="0" y="265324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Freeform 21"/>
          <p:cNvSpPr/>
          <p:nvPr/>
        </p:nvSpPr>
        <p:spPr>
          <a:xfrm rot="-734777">
            <a:off x="16738928" y="-416209"/>
            <a:ext cx="1637282" cy="2904855"/>
          </a:xfrm>
          <a:custGeom>
            <a:avLst/>
            <a:gdLst/>
            <a:ahLst/>
            <a:cxnLst/>
            <a:rect l="l" t="t" r="r" b="b"/>
            <a:pathLst>
              <a:path w="1637282" h="2904855">
                <a:moveTo>
                  <a:pt x="0" y="0"/>
                </a:moveTo>
                <a:lnTo>
                  <a:pt x="1637282" y="0"/>
                </a:lnTo>
                <a:lnTo>
                  <a:pt x="1637282" y="2904855"/>
                </a:lnTo>
                <a:lnTo>
                  <a:pt x="0" y="2904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F2BC2A"/>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F2BC2A"/>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F2BC2A"/>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F2BC2A"/>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3602835" y="614951"/>
            <a:ext cx="15794266" cy="1313815"/>
          </a:xfrm>
          <a:prstGeom prst="rect">
            <a:avLst/>
          </a:prstGeom>
        </p:spPr>
        <p:txBody>
          <a:bodyPr lIns="0" tIns="0" rIns="0" bIns="0" rtlCol="0" anchor="t">
            <a:spAutoFit/>
          </a:bodyPr>
          <a:lstStyle/>
          <a:p>
            <a:pPr algn="just">
              <a:lnSpc>
                <a:spcPts val="10245"/>
              </a:lnSpc>
            </a:pPr>
            <a:r>
              <a:rPr lang="en-US" sz="6600" spc="359">
                <a:solidFill>
                  <a:srgbClr val="00AD9C"/>
                </a:solidFill>
                <a:latin typeface="Arial Rounded MT Bold" panose="020F0704030504030204" charset="0"/>
                <a:ea typeface="Marykate"/>
                <a:cs typeface="Arial Rounded MT Bold" panose="020F0704030504030204" charset="0"/>
                <a:sym typeface="Marykate"/>
              </a:rPr>
              <a:t>MODULE DESCRIPTION</a:t>
            </a:r>
            <a:endParaRPr lang="en-US" sz="6600" spc="359">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Freeform 17"/>
          <p:cNvSpPr/>
          <p:nvPr/>
        </p:nvSpPr>
        <p:spPr>
          <a:xfrm rot="-6816188">
            <a:off x="16459912" y="-742883"/>
            <a:ext cx="3656175" cy="3543166"/>
          </a:xfrm>
          <a:custGeom>
            <a:avLst/>
            <a:gdLst/>
            <a:ahLst/>
            <a:cxnLst/>
            <a:rect l="l" t="t" r="r" b="b"/>
            <a:pathLst>
              <a:path w="3656175" h="3543166">
                <a:moveTo>
                  <a:pt x="0" y="0"/>
                </a:moveTo>
                <a:lnTo>
                  <a:pt x="3656176" y="0"/>
                </a:lnTo>
                <a:lnTo>
                  <a:pt x="3656176" y="3543166"/>
                </a:lnTo>
                <a:lnTo>
                  <a:pt x="0" y="35431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a:off x="2952071" y="6903520"/>
            <a:ext cx="2748399" cy="2324760"/>
          </a:xfrm>
          <a:custGeom>
            <a:avLst/>
            <a:gdLst/>
            <a:ahLst/>
            <a:cxnLst/>
            <a:rect l="l" t="t" r="r" b="b"/>
            <a:pathLst>
              <a:path w="2748399" h="2324760">
                <a:moveTo>
                  <a:pt x="0" y="0"/>
                </a:moveTo>
                <a:lnTo>
                  <a:pt x="2748399" y="0"/>
                </a:lnTo>
                <a:lnTo>
                  <a:pt x="2748399" y="2324761"/>
                </a:lnTo>
                <a:lnTo>
                  <a:pt x="0" y="2324761"/>
                </a:lnTo>
                <a:lnTo>
                  <a:pt x="0" y="0"/>
                </a:lnTo>
                <a:close/>
              </a:path>
            </a:pathLst>
          </a:custGeom>
          <a:blipFill>
            <a:blip r:embed="rId4"/>
            <a:stretch>
              <a:fillRect r="-61500"/>
            </a:stretch>
          </a:blipFill>
          <a:ln w="66675" cap="sq">
            <a:solidFill>
              <a:srgbClr val="000000"/>
            </a:solidFill>
            <a:prstDash val="solid"/>
            <a:miter/>
          </a:ln>
        </p:spPr>
      </p:sp>
      <p:sp>
        <p:nvSpPr>
          <p:cNvPr id="19" name="Freeform 19"/>
          <p:cNvSpPr/>
          <p:nvPr/>
        </p:nvSpPr>
        <p:spPr>
          <a:xfrm>
            <a:off x="12085715" y="7371401"/>
            <a:ext cx="3354487" cy="1886899"/>
          </a:xfrm>
          <a:custGeom>
            <a:avLst/>
            <a:gdLst/>
            <a:ahLst/>
            <a:cxnLst/>
            <a:rect l="l" t="t" r="r" b="b"/>
            <a:pathLst>
              <a:path w="3354487" h="1886899">
                <a:moveTo>
                  <a:pt x="0" y="0"/>
                </a:moveTo>
                <a:lnTo>
                  <a:pt x="3354488" y="0"/>
                </a:lnTo>
                <a:lnTo>
                  <a:pt x="3354488" y="1886899"/>
                </a:lnTo>
                <a:lnTo>
                  <a:pt x="0" y="1886899"/>
                </a:lnTo>
                <a:lnTo>
                  <a:pt x="0" y="0"/>
                </a:lnTo>
                <a:close/>
              </a:path>
            </a:pathLst>
          </a:custGeom>
          <a:blipFill>
            <a:blip r:embed="rId5"/>
            <a:stretch>
              <a:fillRect/>
            </a:stretch>
          </a:blipFill>
        </p:spPr>
      </p:sp>
      <p:sp>
        <p:nvSpPr>
          <p:cNvPr id="20" name="TextBox 20"/>
          <p:cNvSpPr txBox="1"/>
          <p:nvPr/>
        </p:nvSpPr>
        <p:spPr>
          <a:xfrm>
            <a:off x="609324" y="2476561"/>
            <a:ext cx="7766421" cy="1096010"/>
          </a:xfrm>
          <a:prstGeom prst="rect">
            <a:avLst/>
          </a:prstGeom>
        </p:spPr>
        <p:txBody>
          <a:bodyPr lIns="0" tIns="0" rIns="0" bIns="0" rtlCol="0" anchor="t">
            <a:spAutoFit/>
          </a:bodyPr>
          <a:lstStyle/>
          <a:p>
            <a:pPr algn="ctr">
              <a:lnSpc>
                <a:spcPts val="4275"/>
              </a:lnSpc>
            </a:pPr>
            <a:r>
              <a:rPr 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rPr>
              <a:t>MACHINE LEARNING MODEL MODULE:</a:t>
            </a:r>
            <a:endParaRPr 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endParaRPr>
          </a:p>
        </p:txBody>
      </p:sp>
      <p:sp>
        <p:nvSpPr>
          <p:cNvPr id="21" name="TextBox 21"/>
          <p:cNvSpPr txBox="1"/>
          <p:nvPr/>
        </p:nvSpPr>
        <p:spPr>
          <a:xfrm>
            <a:off x="249490" y="3674114"/>
            <a:ext cx="8153561" cy="2962275"/>
          </a:xfrm>
          <a:prstGeom prst="rect">
            <a:avLst/>
          </a:prstGeom>
        </p:spPr>
        <p:txBody>
          <a:bodyPr lIns="0" tIns="0" rIns="0" bIns="0" rtlCol="0" anchor="t">
            <a:spAutoFit/>
          </a:bodyPr>
          <a:lstStyle/>
          <a:p>
            <a:pPr marL="890270" lvl="1" indent="-445135" algn="l">
              <a:lnSpc>
                <a:spcPts val="5775"/>
              </a:lnSpc>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Implements algorithms like Random Forest, Gradient Boosting, etc.</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a:p>
            <a:pPr marL="890270" lvl="1" indent="-445135" algn="l">
              <a:lnSpc>
                <a:spcPts val="5775"/>
              </a:lnSpc>
              <a:spcBef>
                <a:spcPct val="0"/>
              </a:spcBef>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Trains the model to predict different types of machine failures.</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p:txBody>
      </p:sp>
      <p:sp>
        <p:nvSpPr>
          <p:cNvPr id="22" name="TextBox 22"/>
          <p:cNvSpPr txBox="1"/>
          <p:nvPr/>
        </p:nvSpPr>
        <p:spPr>
          <a:xfrm>
            <a:off x="9467297" y="2366341"/>
            <a:ext cx="7792003" cy="1096010"/>
          </a:xfrm>
          <a:prstGeom prst="rect">
            <a:avLst/>
          </a:prstGeom>
        </p:spPr>
        <p:txBody>
          <a:bodyPr lIns="0" tIns="0" rIns="0" bIns="0" rtlCol="0" anchor="t">
            <a:spAutoFit/>
          </a:bodyPr>
          <a:lstStyle/>
          <a:p>
            <a:pPr algn="ctr">
              <a:lnSpc>
                <a:spcPts val="4275"/>
              </a:lnSpc>
            </a:pPr>
            <a:r>
              <a:rPr 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rPr>
              <a:t>USER INTERFACE &amp;WEB INTEGRATION MODULE</a:t>
            </a:r>
            <a:endParaRPr lang="en-US" sz="4000" spc="150">
              <a:solidFill>
                <a:schemeClr val="accent1"/>
              </a:solidFill>
              <a:effectLst>
                <a:outerShdw blurRad="38100" dist="25400" dir="5400000" algn="ctr" rotWithShape="0">
                  <a:srgbClr val="6E747A">
                    <a:alpha val="43000"/>
                  </a:srgbClr>
                </a:outerShdw>
              </a:effectLst>
              <a:latin typeface="Arial Rounded MT Bold" panose="020F0704030504030204" charset="0"/>
              <a:ea typeface="Marykate"/>
              <a:cs typeface="Arial Rounded MT Bold" panose="020F0704030504030204" charset="0"/>
              <a:sym typeface="Marykate"/>
            </a:endParaRPr>
          </a:p>
        </p:txBody>
      </p:sp>
      <p:sp>
        <p:nvSpPr>
          <p:cNvPr id="23" name="TextBox 23"/>
          <p:cNvSpPr txBox="1"/>
          <p:nvPr/>
        </p:nvSpPr>
        <p:spPr>
          <a:xfrm>
            <a:off x="8758187" y="3650795"/>
            <a:ext cx="9034276" cy="3702685"/>
          </a:xfrm>
          <a:prstGeom prst="rect">
            <a:avLst/>
          </a:prstGeom>
        </p:spPr>
        <p:txBody>
          <a:bodyPr lIns="0" tIns="0" rIns="0" bIns="0" rtlCol="0" anchor="t">
            <a:spAutoFit/>
          </a:bodyPr>
          <a:lstStyle/>
          <a:p>
            <a:pPr marL="890270" lvl="1" indent="-445135" algn="l">
              <a:lnSpc>
                <a:spcPts val="5775"/>
              </a:lnSpc>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Built using Django Framework and Visual Studio Code for deployment.</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a:p>
            <a:pPr marL="890270" lvl="1" indent="-445135" algn="l">
              <a:lnSpc>
                <a:spcPts val="5775"/>
              </a:lnSpc>
              <a:spcBef>
                <a:spcPct val="0"/>
              </a:spcBef>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Provides a web-based platform for users to input machine data and get failure predictions</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F2BC2A"/>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F2BC2A"/>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F2BC2A"/>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F2BC2A"/>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10087457" y="1957844"/>
            <a:ext cx="6790878" cy="563880"/>
          </a:xfrm>
          <a:prstGeom prst="rect">
            <a:avLst/>
          </a:prstGeom>
        </p:spPr>
        <p:txBody>
          <a:bodyPr lIns="0" tIns="0" rIns="0" bIns="0" rtlCol="0" anchor="t">
            <a:spAutoFit/>
          </a:bodyPr>
          <a:lstStyle/>
          <a:p>
            <a:pPr algn="ctr">
              <a:lnSpc>
                <a:spcPts val="4400"/>
              </a:lnSpc>
            </a:pPr>
            <a:r>
              <a:rPr lang="en-IN" alt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rPr>
              <a:t>2.</a:t>
            </a:r>
            <a:r>
              <a:rPr 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rPr>
              <a:t> NAIVE BAYES CLASSIFIER</a:t>
            </a:r>
            <a:endParaRPr 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endParaRPr>
          </a:p>
        </p:txBody>
      </p:sp>
      <p:sp>
        <p:nvSpPr>
          <p:cNvPr id="17" name="Freeform 17"/>
          <p:cNvSpPr/>
          <p:nvPr/>
        </p:nvSpPr>
        <p:spPr>
          <a:xfrm rot="3594573">
            <a:off x="16586015" y="-663824"/>
            <a:ext cx="2218029" cy="2584567"/>
          </a:xfrm>
          <a:custGeom>
            <a:avLst/>
            <a:gdLst/>
            <a:ahLst/>
            <a:cxnLst/>
            <a:rect l="l" t="t" r="r" b="b"/>
            <a:pathLst>
              <a:path w="2218029" h="2584567">
                <a:moveTo>
                  <a:pt x="0" y="0"/>
                </a:moveTo>
                <a:lnTo>
                  <a:pt x="2218028" y="0"/>
                </a:lnTo>
                <a:lnTo>
                  <a:pt x="2218028" y="2584568"/>
                </a:lnTo>
                <a:lnTo>
                  <a:pt x="0" y="258456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8" name="Group 18"/>
          <p:cNvGrpSpPr/>
          <p:nvPr/>
        </p:nvGrpSpPr>
        <p:grpSpPr>
          <a:xfrm rot="0">
            <a:off x="17259300" y="1132026"/>
            <a:ext cx="220918" cy="220918"/>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AB5DB"/>
            </a:solidFill>
          </p:spPr>
        </p:sp>
      </p:grpSp>
      <p:grpSp>
        <p:nvGrpSpPr>
          <p:cNvPr id="20" name="Group 20"/>
          <p:cNvGrpSpPr/>
          <p:nvPr/>
        </p:nvGrpSpPr>
        <p:grpSpPr>
          <a:xfrm rot="0">
            <a:off x="899611" y="2692716"/>
            <a:ext cx="5868987" cy="3086100"/>
            <a:chOff x="0" y="0"/>
            <a:chExt cx="1545741" cy="812800"/>
          </a:xfrm>
        </p:grpSpPr>
        <p:sp>
          <p:nvSpPr>
            <p:cNvPr id="21" name="Freeform 21"/>
            <p:cNvSpPr/>
            <p:nvPr/>
          </p:nvSpPr>
          <p:spPr>
            <a:xfrm>
              <a:off x="0" y="0"/>
              <a:ext cx="1545741" cy="812800"/>
            </a:xfrm>
            <a:custGeom>
              <a:avLst/>
              <a:gdLst/>
              <a:ahLst/>
              <a:cxnLst/>
              <a:rect l="l" t="t" r="r" b="b"/>
              <a:pathLst>
                <a:path w="1545741" h="812800">
                  <a:moveTo>
                    <a:pt x="67275" y="0"/>
                  </a:moveTo>
                  <a:lnTo>
                    <a:pt x="1478466" y="0"/>
                  </a:lnTo>
                  <a:cubicBezTo>
                    <a:pt x="1515621" y="0"/>
                    <a:pt x="1545741" y="30120"/>
                    <a:pt x="1545741" y="67275"/>
                  </a:cubicBezTo>
                  <a:lnTo>
                    <a:pt x="1545741" y="745525"/>
                  </a:lnTo>
                  <a:cubicBezTo>
                    <a:pt x="1545741" y="782680"/>
                    <a:pt x="1515621" y="812800"/>
                    <a:pt x="1478466" y="812800"/>
                  </a:cubicBezTo>
                  <a:lnTo>
                    <a:pt x="67275" y="812800"/>
                  </a:lnTo>
                  <a:cubicBezTo>
                    <a:pt x="30120" y="812800"/>
                    <a:pt x="0" y="782680"/>
                    <a:pt x="0" y="745525"/>
                  </a:cubicBezTo>
                  <a:lnTo>
                    <a:pt x="0" y="67275"/>
                  </a:lnTo>
                  <a:cubicBezTo>
                    <a:pt x="0" y="30120"/>
                    <a:pt x="30120" y="0"/>
                    <a:pt x="67275" y="0"/>
                  </a:cubicBezTo>
                  <a:close/>
                </a:path>
              </a:pathLst>
            </a:custGeom>
            <a:solidFill>
              <a:srgbClr val="F2BC2A"/>
            </a:solidFill>
          </p:spPr>
        </p:sp>
        <p:sp>
          <p:nvSpPr>
            <p:cNvPr id="22" name="TextBox 22"/>
            <p:cNvSpPr txBox="1"/>
            <p:nvPr/>
          </p:nvSpPr>
          <p:spPr>
            <a:xfrm>
              <a:off x="0" y="-57150"/>
              <a:ext cx="1545741" cy="869950"/>
            </a:xfrm>
            <a:prstGeom prst="rect">
              <a:avLst/>
            </a:prstGeom>
          </p:spPr>
          <p:txBody>
            <a:bodyPr lIns="50800" tIns="50800" rIns="50800" bIns="50800" rtlCol="0" anchor="ctr"/>
            <a:lstStyle/>
            <a:p>
              <a:pPr algn="ctr">
                <a:lnSpc>
                  <a:spcPts val="2800"/>
                </a:lnSpc>
              </a:pPr>
            </a:p>
          </p:txBody>
        </p:sp>
      </p:grpSp>
      <p:grpSp>
        <p:nvGrpSpPr>
          <p:cNvPr id="23" name="Group 23"/>
          <p:cNvGrpSpPr/>
          <p:nvPr/>
        </p:nvGrpSpPr>
        <p:grpSpPr>
          <a:xfrm rot="0">
            <a:off x="6491848" y="6650251"/>
            <a:ext cx="5868987" cy="3086100"/>
            <a:chOff x="0" y="0"/>
            <a:chExt cx="1545741" cy="812800"/>
          </a:xfrm>
        </p:grpSpPr>
        <p:sp>
          <p:nvSpPr>
            <p:cNvPr id="24" name="Freeform 24"/>
            <p:cNvSpPr/>
            <p:nvPr/>
          </p:nvSpPr>
          <p:spPr>
            <a:xfrm>
              <a:off x="0" y="0"/>
              <a:ext cx="1545741" cy="812800"/>
            </a:xfrm>
            <a:custGeom>
              <a:avLst/>
              <a:gdLst/>
              <a:ahLst/>
              <a:cxnLst/>
              <a:rect l="l" t="t" r="r" b="b"/>
              <a:pathLst>
                <a:path w="1545741" h="812800">
                  <a:moveTo>
                    <a:pt x="67275" y="0"/>
                  </a:moveTo>
                  <a:lnTo>
                    <a:pt x="1478466" y="0"/>
                  </a:lnTo>
                  <a:cubicBezTo>
                    <a:pt x="1515621" y="0"/>
                    <a:pt x="1545741" y="30120"/>
                    <a:pt x="1545741" y="67275"/>
                  </a:cubicBezTo>
                  <a:lnTo>
                    <a:pt x="1545741" y="745525"/>
                  </a:lnTo>
                  <a:cubicBezTo>
                    <a:pt x="1545741" y="782680"/>
                    <a:pt x="1515621" y="812800"/>
                    <a:pt x="1478466" y="812800"/>
                  </a:cubicBezTo>
                  <a:lnTo>
                    <a:pt x="67275" y="812800"/>
                  </a:lnTo>
                  <a:cubicBezTo>
                    <a:pt x="30120" y="812800"/>
                    <a:pt x="0" y="782680"/>
                    <a:pt x="0" y="745525"/>
                  </a:cubicBezTo>
                  <a:lnTo>
                    <a:pt x="0" y="67275"/>
                  </a:lnTo>
                  <a:cubicBezTo>
                    <a:pt x="0" y="30120"/>
                    <a:pt x="30120" y="0"/>
                    <a:pt x="67275" y="0"/>
                  </a:cubicBezTo>
                  <a:close/>
                </a:path>
              </a:pathLst>
            </a:custGeom>
            <a:solidFill>
              <a:srgbClr val="F2BC2A"/>
            </a:solidFill>
          </p:spPr>
        </p:sp>
        <p:sp>
          <p:nvSpPr>
            <p:cNvPr id="25" name="TextBox 25"/>
            <p:cNvSpPr txBox="1"/>
            <p:nvPr/>
          </p:nvSpPr>
          <p:spPr>
            <a:xfrm>
              <a:off x="0" y="-57150"/>
              <a:ext cx="1545741" cy="869950"/>
            </a:xfrm>
            <a:prstGeom prst="rect">
              <a:avLst/>
            </a:prstGeom>
          </p:spPr>
          <p:txBody>
            <a:bodyPr lIns="50800" tIns="50800" rIns="50800" bIns="50800" rtlCol="0" anchor="ctr"/>
            <a:lstStyle/>
            <a:p>
              <a:pPr algn="ctr">
                <a:lnSpc>
                  <a:spcPts val="2800"/>
                </a:lnSpc>
              </a:pPr>
            </a:p>
          </p:txBody>
        </p:sp>
      </p:grpSp>
      <p:grpSp>
        <p:nvGrpSpPr>
          <p:cNvPr id="26" name="Group 26"/>
          <p:cNvGrpSpPr/>
          <p:nvPr/>
        </p:nvGrpSpPr>
        <p:grpSpPr>
          <a:xfrm rot="0">
            <a:off x="11068787" y="2560141"/>
            <a:ext cx="5607317" cy="3351250"/>
            <a:chOff x="0" y="0"/>
            <a:chExt cx="1476824" cy="882634"/>
          </a:xfrm>
        </p:grpSpPr>
        <p:sp>
          <p:nvSpPr>
            <p:cNvPr id="27" name="Freeform 27"/>
            <p:cNvSpPr/>
            <p:nvPr/>
          </p:nvSpPr>
          <p:spPr>
            <a:xfrm>
              <a:off x="0" y="0"/>
              <a:ext cx="1476824" cy="882634"/>
            </a:xfrm>
            <a:custGeom>
              <a:avLst/>
              <a:gdLst/>
              <a:ahLst/>
              <a:cxnLst/>
              <a:rect l="l" t="t" r="r" b="b"/>
              <a:pathLst>
                <a:path w="1476824" h="882634">
                  <a:moveTo>
                    <a:pt x="70415" y="0"/>
                  </a:moveTo>
                  <a:lnTo>
                    <a:pt x="1406410" y="0"/>
                  </a:lnTo>
                  <a:cubicBezTo>
                    <a:pt x="1445299" y="0"/>
                    <a:pt x="1476824" y="31526"/>
                    <a:pt x="1476824" y="70415"/>
                  </a:cubicBezTo>
                  <a:lnTo>
                    <a:pt x="1476824" y="812219"/>
                  </a:lnTo>
                  <a:cubicBezTo>
                    <a:pt x="1476824" y="851108"/>
                    <a:pt x="1445299" y="882634"/>
                    <a:pt x="1406410" y="882634"/>
                  </a:cubicBezTo>
                  <a:lnTo>
                    <a:pt x="70415" y="882634"/>
                  </a:lnTo>
                  <a:cubicBezTo>
                    <a:pt x="51740" y="882634"/>
                    <a:pt x="33829" y="875215"/>
                    <a:pt x="20624" y="862010"/>
                  </a:cubicBezTo>
                  <a:cubicBezTo>
                    <a:pt x="7419" y="848804"/>
                    <a:pt x="0" y="830894"/>
                    <a:pt x="0" y="812219"/>
                  </a:cubicBezTo>
                  <a:lnTo>
                    <a:pt x="0" y="70415"/>
                  </a:lnTo>
                  <a:cubicBezTo>
                    <a:pt x="0" y="31526"/>
                    <a:pt x="31526" y="0"/>
                    <a:pt x="70415" y="0"/>
                  </a:cubicBezTo>
                  <a:close/>
                </a:path>
              </a:pathLst>
            </a:custGeom>
            <a:solidFill>
              <a:srgbClr val="F2BC2A"/>
            </a:solidFill>
          </p:spPr>
        </p:sp>
        <p:sp>
          <p:nvSpPr>
            <p:cNvPr id="28" name="TextBox 28"/>
            <p:cNvSpPr txBox="1"/>
            <p:nvPr/>
          </p:nvSpPr>
          <p:spPr>
            <a:xfrm>
              <a:off x="0" y="-57150"/>
              <a:ext cx="1476824" cy="939784"/>
            </a:xfrm>
            <a:prstGeom prst="rect">
              <a:avLst/>
            </a:prstGeom>
          </p:spPr>
          <p:txBody>
            <a:bodyPr lIns="50800" tIns="50800" rIns="50800" bIns="50800" rtlCol="0" anchor="ctr"/>
            <a:lstStyle/>
            <a:p>
              <a:pPr algn="ctr">
                <a:lnSpc>
                  <a:spcPts val="2800"/>
                </a:lnSpc>
              </a:pPr>
            </a:p>
          </p:txBody>
        </p:sp>
      </p:grpSp>
      <p:sp>
        <p:nvSpPr>
          <p:cNvPr id="29" name="TextBox 29"/>
          <p:cNvSpPr txBox="1"/>
          <p:nvPr/>
        </p:nvSpPr>
        <p:spPr>
          <a:xfrm>
            <a:off x="4137544" y="468134"/>
            <a:ext cx="9599727" cy="1269365"/>
          </a:xfrm>
          <a:prstGeom prst="rect">
            <a:avLst/>
          </a:prstGeom>
        </p:spPr>
        <p:txBody>
          <a:bodyPr lIns="0" tIns="0" rIns="0" bIns="0" rtlCol="0" anchor="t">
            <a:spAutoFit/>
          </a:bodyPr>
          <a:lstStyle/>
          <a:p>
            <a:pPr algn="ctr">
              <a:lnSpc>
                <a:spcPts val="9900"/>
              </a:lnSpc>
            </a:pPr>
            <a:r>
              <a:rPr lang="en-US" sz="6600" spc="326">
                <a:solidFill>
                  <a:srgbClr val="00AD9C"/>
                </a:solidFill>
                <a:latin typeface="Arial Rounded MT Bold" panose="020F0704030504030204" charset="0"/>
                <a:ea typeface="Marykate"/>
                <a:cs typeface="Arial Rounded MT Bold" panose="020F0704030504030204" charset="0"/>
                <a:sym typeface="Marykate"/>
              </a:rPr>
              <a:t>ALGORITHMS</a:t>
            </a:r>
            <a:endParaRPr lang="en-US" sz="6600" spc="326">
              <a:solidFill>
                <a:srgbClr val="00AD9C"/>
              </a:solidFill>
              <a:latin typeface="Arial Rounded MT Bold" panose="020F0704030504030204" charset="0"/>
              <a:ea typeface="Marykate"/>
              <a:cs typeface="Arial Rounded MT Bold" panose="020F0704030504030204" charset="0"/>
              <a:sym typeface="Marykate"/>
            </a:endParaRPr>
          </a:p>
        </p:txBody>
      </p:sp>
      <p:sp>
        <p:nvSpPr>
          <p:cNvPr id="30" name="TextBox 30"/>
          <p:cNvSpPr txBox="1"/>
          <p:nvPr/>
        </p:nvSpPr>
        <p:spPr>
          <a:xfrm>
            <a:off x="609600" y="1943100"/>
            <a:ext cx="7562215" cy="563880"/>
          </a:xfrm>
          <a:prstGeom prst="rect">
            <a:avLst/>
          </a:prstGeom>
        </p:spPr>
        <p:txBody>
          <a:bodyPr wrap="square" lIns="0" tIns="0" rIns="0" bIns="0" rtlCol="0" anchor="t">
            <a:spAutoFit/>
          </a:bodyPr>
          <a:lstStyle/>
          <a:p>
            <a:pPr algn="ctr">
              <a:lnSpc>
                <a:spcPts val="4400"/>
              </a:lnSpc>
            </a:pPr>
            <a:r>
              <a:rPr 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rPr>
              <a:t>1</a:t>
            </a:r>
            <a:r>
              <a:rPr lang="en-IN" alt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rPr>
              <a:t>.</a:t>
            </a:r>
            <a:r>
              <a:rPr 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rPr>
              <a:t> RANDOM FOREST CLASSIFIER </a:t>
            </a:r>
            <a:endParaRPr 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endParaRPr>
          </a:p>
        </p:txBody>
      </p:sp>
      <p:sp>
        <p:nvSpPr>
          <p:cNvPr id="31" name="TextBox 31"/>
          <p:cNvSpPr txBox="1"/>
          <p:nvPr/>
        </p:nvSpPr>
        <p:spPr>
          <a:xfrm>
            <a:off x="1025424" y="2925046"/>
            <a:ext cx="5617361" cy="2728595"/>
          </a:xfrm>
          <a:prstGeom prst="rect">
            <a:avLst/>
          </a:prstGeom>
        </p:spPr>
        <p:txBody>
          <a:bodyPr lIns="0" tIns="0" rIns="0" bIns="0" rtlCol="0" anchor="t">
            <a:spAutoFit/>
          </a:bodyPr>
          <a:lstStyle/>
          <a:p>
            <a:pPr marL="656590" lvl="1" indent="-328295" algn="l">
              <a:lnSpc>
                <a:spcPts val="3040"/>
              </a:lnSpc>
              <a:buFont typeface="Arial" panose="020B0604020202020204"/>
              <a:buChar char="•"/>
            </a:pPr>
            <a:r>
              <a:rPr lang="en-US" sz="3040">
                <a:solidFill>
                  <a:srgbClr val="003933"/>
                </a:solidFill>
                <a:latin typeface="Bahnschrift SemiBold" panose="020B0502040204020203" charset="0"/>
                <a:ea typeface="Dosis Semi-Bold" panose="02010703020202060003"/>
                <a:cs typeface="Bahnschrift SemiBold" panose="020B0502040204020203" charset="0"/>
                <a:sym typeface="Dosis Semi-Bold" panose="02010703020202060003"/>
              </a:rPr>
              <a:t>Works by creating multiple decision trees and combining their results to make a final prediction.</a:t>
            </a:r>
            <a:endParaRPr lang="en-US" sz="3040">
              <a:solidFill>
                <a:srgbClr val="003933"/>
              </a:solidFill>
              <a:latin typeface="Bahnschrift SemiBold" panose="020B0502040204020203" charset="0"/>
              <a:ea typeface="Dosis Semi-Bold" panose="02010703020202060003"/>
              <a:cs typeface="Bahnschrift SemiBold" panose="020B0502040204020203" charset="0"/>
              <a:sym typeface="Dosis Semi-Bold" panose="02010703020202060003"/>
            </a:endParaRPr>
          </a:p>
          <a:p>
            <a:pPr algn="l">
              <a:lnSpc>
                <a:spcPts val="3040"/>
              </a:lnSpc>
            </a:pPr>
            <a:endParaRPr>
              <a:latin typeface="Bahnschrift SemiBold" panose="020B0502040204020203" charset="0"/>
              <a:cs typeface="Bahnschrift SemiBold" panose="020B0502040204020203" charset="0"/>
            </a:endParaRPr>
          </a:p>
          <a:p>
            <a:pPr marL="656590" lvl="1" indent="-328295" algn="l">
              <a:lnSpc>
                <a:spcPts val="3040"/>
              </a:lnSpc>
              <a:buFont typeface="Arial" panose="020B0604020202020204"/>
              <a:buChar char="•"/>
            </a:pPr>
            <a:r>
              <a:rPr lang="en-US" sz="3040">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rPr>
              <a:t>ACCURACY- 99.93%</a:t>
            </a:r>
            <a:endParaRPr lang="en-US" sz="3040">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endParaRPr>
          </a:p>
          <a:p>
            <a:pPr algn="l">
              <a:lnSpc>
                <a:spcPts val="3040"/>
              </a:lnSpc>
              <a:spcBef>
                <a:spcPct val="0"/>
              </a:spcBef>
            </a:pPr>
            <a:endParaRPr>
              <a:latin typeface="Bahnschrift SemiBold" panose="020B0502040204020203" charset="0"/>
              <a:cs typeface="Bahnschrift SemiBold" panose="020B0502040204020203" charset="0"/>
            </a:endParaRPr>
          </a:p>
        </p:txBody>
      </p:sp>
      <p:sp>
        <p:nvSpPr>
          <p:cNvPr id="32" name="TextBox 32"/>
          <p:cNvSpPr txBox="1"/>
          <p:nvPr/>
        </p:nvSpPr>
        <p:spPr>
          <a:xfrm>
            <a:off x="4465320" y="6052820"/>
            <a:ext cx="9377045" cy="563880"/>
          </a:xfrm>
          <a:prstGeom prst="rect">
            <a:avLst/>
          </a:prstGeom>
        </p:spPr>
        <p:txBody>
          <a:bodyPr wrap="square" lIns="0" tIns="0" rIns="0" bIns="0" rtlCol="0" anchor="t">
            <a:spAutoFit/>
          </a:bodyPr>
          <a:lstStyle/>
          <a:p>
            <a:pPr algn="ctr">
              <a:lnSpc>
                <a:spcPts val="4400"/>
              </a:lnSpc>
            </a:pPr>
            <a:r>
              <a:rPr lang="en-IN" alt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rPr>
              <a:t>3.</a:t>
            </a:r>
            <a:r>
              <a:rPr 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rPr>
              <a:t>GRADIENT BOOSTING ALGORITHM </a:t>
            </a:r>
            <a:endParaRPr lang="en-US" sz="36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Rounded MT Bold" panose="020F0704030504030204" charset="0"/>
              <a:ea typeface="Marykate"/>
              <a:cs typeface="Arial Rounded MT Bold" panose="020F0704030504030204" charset="0"/>
              <a:sym typeface="Marykate"/>
            </a:endParaRPr>
          </a:p>
        </p:txBody>
      </p:sp>
      <p:sp>
        <p:nvSpPr>
          <p:cNvPr id="33" name="TextBox 33"/>
          <p:cNvSpPr txBox="1"/>
          <p:nvPr/>
        </p:nvSpPr>
        <p:spPr>
          <a:xfrm>
            <a:off x="6491848" y="6833766"/>
            <a:ext cx="5809548" cy="3317875"/>
          </a:xfrm>
          <a:prstGeom prst="rect">
            <a:avLst/>
          </a:prstGeom>
        </p:spPr>
        <p:txBody>
          <a:bodyPr lIns="0" tIns="0" rIns="0" bIns="0" rtlCol="0" anchor="t">
            <a:spAutoFit/>
          </a:bodyPr>
          <a:lstStyle/>
          <a:p>
            <a:pPr marL="621665" lvl="1" indent="-310515" algn="l">
              <a:lnSpc>
                <a:spcPts val="2875"/>
              </a:lnSpc>
              <a:buFont typeface="Arial" panose="020B0604020202020204"/>
              <a:buChar char="•"/>
            </a:pPr>
            <a:r>
              <a:rPr lang="en-US" sz="2875" b="1">
                <a:solidFill>
                  <a:srgbClr val="003933"/>
                </a:solidFill>
                <a:latin typeface="Bahnschrift SemiBold" panose="020B0502040204020203" charset="0"/>
                <a:ea typeface="Dosis Semi-Bold" panose="02010703020202060003"/>
                <a:cs typeface="Bahnschrift SemiBold" panose="020B0502040204020203" charset="0"/>
                <a:sym typeface="Dosis Semi-Bold" panose="02010703020202060003"/>
              </a:rPr>
              <a:t>Learns step by step, correcting its mistakes in each round.</a:t>
            </a:r>
            <a:endParaRPr lang="en-US" sz="2875" b="1">
              <a:solidFill>
                <a:srgbClr val="003933"/>
              </a:solidFill>
              <a:latin typeface="Bahnschrift SemiBold" panose="020B0502040204020203" charset="0"/>
              <a:ea typeface="Dosis Semi-Bold" panose="02010703020202060003"/>
              <a:cs typeface="Bahnschrift SemiBold" panose="020B0502040204020203" charset="0"/>
              <a:sym typeface="Dosis Semi-Bold" panose="02010703020202060003"/>
            </a:endParaRPr>
          </a:p>
          <a:p>
            <a:pPr algn="l">
              <a:lnSpc>
                <a:spcPts val="2875"/>
              </a:lnSpc>
            </a:pPr>
            <a:endParaRPr>
              <a:latin typeface="Bahnschrift SemiBold" panose="020B0502040204020203" charset="0"/>
              <a:cs typeface="Bahnschrift SemiBold" panose="020B0502040204020203" charset="0"/>
            </a:endParaRPr>
          </a:p>
          <a:p>
            <a:pPr marL="621665" lvl="1" indent="-310515" algn="l">
              <a:lnSpc>
                <a:spcPts val="2875"/>
              </a:lnSpc>
              <a:buFont typeface="Arial" panose="020B0604020202020204"/>
              <a:buChar char="•"/>
            </a:pPr>
            <a:r>
              <a:rPr lang="en-US" sz="2875" b="1">
                <a:solidFill>
                  <a:srgbClr val="003933"/>
                </a:solidFill>
                <a:latin typeface="Bahnschrift SemiBold" panose="020B0502040204020203" charset="0"/>
                <a:ea typeface="Dosis Semi-Bold" panose="02010703020202060003"/>
                <a:cs typeface="Bahnschrift SemiBold" panose="020B0502040204020203" charset="0"/>
                <a:sym typeface="Dosis Semi-Bold" panose="02010703020202060003"/>
              </a:rPr>
              <a:t>Think of it like improving at a game by learning from previous errors.</a:t>
            </a:r>
            <a:endParaRPr lang="en-US" sz="2875" b="1">
              <a:solidFill>
                <a:srgbClr val="003933"/>
              </a:solidFill>
              <a:latin typeface="Bahnschrift SemiBold" panose="020B0502040204020203" charset="0"/>
              <a:ea typeface="Dosis Semi-Bold" panose="02010703020202060003"/>
              <a:cs typeface="Bahnschrift SemiBold" panose="020B0502040204020203" charset="0"/>
              <a:sym typeface="Dosis Semi-Bold" panose="02010703020202060003"/>
            </a:endParaRPr>
          </a:p>
          <a:p>
            <a:pPr algn="l">
              <a:lnSpc>
                <a:spcPts val="2875"/>
              </a:lnSpc>
            </a:pPr>
            <a:endParaRPr>
              <a:latin typeface="Bahnschrift SemiBold" panose="020B0502040204020203" charset="0"/>
              <a:cs typeface="Bahnschrift SemiBold" panose="020B0502040204020203" charset="0"/>
            </a:endParaRPr>
          </a:p>
          <a:p>
            <a:pPr marL="621665" lvl="1" indent="-310515" algn="l">
              <a:lnSpc>
                <a:spcPts val="2875"/>
              </a:lnSpc>
              <a:buFont typeface="Arial" panose="020B0604020202020204"/>
              <a:buChar char="•"/>
            </a:pPr>
            <a:r>
              <a:rPr lang="en-US" sz="2875" b="1">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rPr>
              <a:t>ACCURACY-98.85%</a:t>
            </a:r>
            <a:endParaRPr lang="en-US" sz="2875" b="1">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endParaRPr>
          </a:p>
          <a:p>
            <a:pPr algn="l">
              <a:lnSpc>
                <a:spcPts val="2875"/>
              </a:lnSpc>
              <a:spcBef>
                <a:spcPct val="0"/>
              </a:spcBef>
            </a:pPr>
            <a:endParaRPr>
              <a:latin typeface="Bahnschrift SemiBold" panose="020B0502040204020203" charset="0"/>
              <a:cs typeface="Bahnschrift SemiBold" panose="020B0502040204020203" charset="0"/>
            </a:endParaRPr>
          </a:p>
        </p:txBody>
      </p:sp>
      <p:sp>
        <p:nvSpPr>
          <p:cNvPr id="34" name="TextBox 34"/>
          <p:cNvSpPr txBox="1"/>
          <p:nvPr/>
        </p:nvSpPr>
        <p:spPr>
          <a:xfrm>
            <a:off x="11068787" y="2779216"/>
            <a:ext cx="5809548" cy="3317875"/>
          </a:xfrm>
          <a:prstGeom prst="rect">
            <a:avLst/>
          </a:prstGeom>
        </p:spPr>
        <p:txBody>
          <a:bodyPr lIns="0" tIns="0" rIns="0" bIns="0" rtlCol="0" anchor="t">
            <a:spAutoFit/>
          </a:bodyPr>
          <a:lstStyle/>
          <a:p>
            <a:pPr marL="621665" lvl="1" indent="-310515" algn="l">
              <a:lnSpc>
                <a:spcPts val="2875"/>
              </a:lnSpc>
              <a:buFont typeface="Arial" panose="020B0604020202020204"/>
              <a:buChar char="•"/>
            </a:pPr>
            <a:r>
              <a:rPr lang="en-US" sz="2875" b="1">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rPr>
              <a:t>Uses probabilities to make predictions.</a:t>
            </a:r>
            <a:endParaRPr lang="en-US" sz="2875" b="1">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endParaRPr>
          </a:p>
          <a:p>
            <a:pPr algn="l">
              <a:lnSpc>
                <a:spcPts val="2875"/>
              </a:lnSpc>
            </a:pPr>
            <a:endParaRPr>
              <a:latin typeface="Bahnschrift SemiBold" panose="020B0502040204020203" charset="0"/>
              <a:cs typeface="Bahnschrift SemiBold" panose="020B0502040204020203" charset="0"/>
            </a:endParaRPr>
          </a:p>
          <a:p>
            <a:pPr marL="621665" lvl="1" indent="-310515" algn="l">
              <a:lnSpc>
                <a:spcPts val="2875"/>
              </a:lnSpc>
              <a:buFont typeface="Arial" panose="020B0604020202020204"/>
              <a:buChar char="•"/>
            </a:pPr>
            <a:r>
              <a:rPr lang="en-US" sz="2875" b="1">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rPr>
              <a:t>Assumes that each feature works independently, which may not always be true.</a:t>
            </a:r>
            <a:endParaRPr lang="en-US" sz="2875" b="1">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endParaRPr>
          </a:p>
          <a:p>
            <a:pPr algn="l">
              <a:lnSpc>
                <a:spcPts val="2875"/>
              </a:lnSpc>
            </a:pPr>
            <a:endParaRPr>
              <a:latin typeface="Bahnschrift SemiBold" panose="020B0502040204020203" charset="0"/>
              <a:cs typeface="Bahnschrift SemiBold" panose="020B0502040204020203" charset="0"/>
            </a:endParaRPr>
          </a:p>
          <a:p>
            <a:pPr marL="621665" lvl="1" indent="-310515" algn="l">
              <a:lnSpc>
                <a:spcPts val="2875"/>
              </a:lnSpc>
              <a:buFont typeface="Arial" panose="020B0604020202020204"/>
              <a:buChar char="•"/>
            </a:pPr>
            <a:r>
              <a:rPr lang="en-US" sz="2875" b="1">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rPr>
              <a:t>ACCURACY-39.19%</a:t>
            </a:r>
            <a:endParaRPr lang="en-US" sz="2875" b="1">
              <a:solidFill>
                <a:srgbClr val="003933"/>
              </a:solidFill>
              <a:latin typeface="Bahnschrift SemiBold" panose="020B0502040204020203" charset="0"/>
              <a:ea typeface="Dosis Bold" panose="02010803020202060003"/>
              <a:cs typeface="Bahnschrift SemiBold" panose="020B0502040204020203" charset="0"/>
              <a:sym typeface="Dosis Bold" panose="02010803020202060003"/>
            </a:endParaRPr>
          </a:p>
          <a:p>
            <a:pPr algn="l">
              <a:lnSpc>
                <a:spcPts val="2875"/>
              </a:lnSpc>
              <a:spcBef>
                <a:spcPct val="0"/>
              </a:spcBef>
            </a:pPr>
            <a:endParaRPr>
              <a:latin typeface="Bahnschrift SemiBold" panose="020B0502040204020203" charset="0"/>
              <a:cs typeface="Bahnschrift SemiBold" panose="020B0502040204020203"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6847205" y="781466"/>
            <a:ext cx="11851225" cy="1271905"/>
          </a:xfrm>
          <a:prstGeom prst="rect">
            <a:avLst/>
          </a:prstGeom>
        </p:spPr>
        <p:txBody>
          <a:bodyPr lIns="0" tIns="0" rIns="0" bIns="0" rtlCol="0" anchor="t">
            <a:spAutoFit/>
          </a:bodyPr>
          <a:lstStyle/>
          <a:p>
            <a:pPr algn="just">
              <a:lnSpc>
                <a:spcPts val="9920"/>
              </a:lnSpc>
            </a:pPr>
            <a:r>
              <a:rPr lang="en-US" sz="6600" spc="87">
                <a:solidFill>
                  <a:srgbClr val="00AD9C"/>
                </a:solidFill>
                <a:latin typeface="Arial Rounded MT Bold" panose="020F0704030504030204" charset="0"/>
                <a:ea typeface="Marykate"/>
                <a:cs typeface="Arial Rounded MT Bold" panose="020F0704030504030204" charset="0"/>
                <a:sym typeface="Marykate"/>
              </a:rPr>
              <a:t>RESULTS</a:t>
            </a:r>
            <a:endParaRPr lang="en-US" sz="6600" spc="87">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TextBox 17"/>
          <p:cNvSpPr txBox="1"/>
          <p:nvPr/>
        </p:nvSpPr>
        <p:spPr>
          <a:xfrm>
            <a:off x="681355" y="2038985"/>
            <a:ext cx="16744315" cy="8559800"/>
          </a:xfrm>
          <a:prstGeom prst="rect">
            <a:avLst/>
          </a:prstGeom>
        </p:spPr>
        <p:txBody>
          <a:bodyPr lIns="0" tIns="0" rIns="0" bIns="0" rtlCol="0" anchor="t">
            <a:noAutofit/>
          </a:bodyPr>
          <a:lstStyle/>
          <a:p>
            <a:pPr marL="787400" lvl="1" indent="-393700" algn="l">
              <a:lnSpc>
                <a:spcPts val="5105"/>
              </a:lnSpc>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The results of our predictive power machine learning model for machine failure status indicate that the Random Forest Classifier achieved the highest accuracy of 99.93%, making it the most reliable algorithm for failure prediction. </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a:p>
            <a:pPr marL="787400" lvl="1" indent="-393700" algn="l">
              <a:lnSpc>
                <a:spcPts val="5105"/>
              </a:lnSpc>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Naive Bayes Classifier performed poorly with an accuracy of only 39.19%, due to its assumption that all input features are independent, which is not ideal for machine failure prediction. </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a:p>
            <a:pPr marL="787400" lvl="1" indent="-393700" algn="l">
              <a:lnSpc>
                <a:spcPts val="5105"/>
              </a:lnSpc>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These findings highlight that Random Forest Classifier and Gradient Boosting Algorithm are the most suitable algorithms for predictive maintenance, providing a highly accurate and reliable approach to detecting failures in advance. </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a:p>
            <a:pPr marL="787400" lvl="1" indent="-393700" algn="l">
              <a:lnSpc>
                <a:spcPts val="5105"/>
              </a:lnSpc>
              <a:spcBef>
                <a:spcPct val="0"/>
              </a:spcBef>
              <a:buFont typeface="Arial" panose="020B0604020202020204"/>
              <a:buChar char="•"/>
            </a:pPr>
            <a:r>
              <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rPr>
              <a:t>The low performance of Naive Bayes Classifier confirms that simpler probabilistic models are not effective for this type of complex problem. </a:t>
            </a:r>
            <a:endParaRPr lang="en-US" sz="3200" b="1">
              <a:solidFill>
                <a:srgbClr val="000000"/>
              </a:solidFill>
              <a:latin typeface="Bahnschrift SemiBold" panose="020B0502040204020203" charset="0"/>
              <a:ea typeface="29LT Adir Semi-Bold" panose="00000706000000000000"/>
              <a:cs typeface="Bahnschrift SemiBold" panose="020B0502040204020203" charset="0"/>
              <a:sym typeface="29LT Adir Semi-Bold" panose="0000070600000000000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2690456" y="3168901"/>
            <a:ext cx="12907088" cy="6227670"/>
          </a:xfrm>
          <a:custGeom>
            <a:avLst/>
            <a:gdLst/>
            <a:ahLst/>
            <a:cxnLst/>
            <a:rect l="l" t="t" r="r" b="b"/>
            <a:pathLst>
              <a:path w="12907088" h="6227670">
                <a:moveTo>
                  <a:pt x="0" y="0"/>
                </a:moveTo>
                <a:lnTo>
                  <a:pt x="12907088" y="0"/>
                </a:lnTo>
                <a:lnTo>
                  <a:pt x="12907088" y="6227670"/>
                </a:lnTo>
                <a:lnTo>
                  <a:pt x="0" y="6227670"/>
                </a:lnTo>
                <a:lnTo>
                  <a:pt x="0" y="0"/>
                </a:lnTo>
                <a:close/>
              </a:path>
            </a:pathLst>
          </a:custGeom>
          <a:blipFill>
            <a:blip r:embed="rId2"/>
            <a:stretch>
              <a:fillRect/>
            </a:stretch>
          </a:blipFill>
          <a:ln w="57150">
            <a:solidFill>
              <a:schemeClr val="tx1"/>
            </a:solidFill>
          </a:ln>
        </p:spPr>
      </p:sp>
      <p:sp>
        <p:nvSpPr>
          <p:cNvPr id="17" name="TextBox 17"/>
          <p:cNvSpPr txBox="1"/>
          <p:nvPr/>
        </p:nvSpPr>
        <p:spPr>
          <a:xfrm>
            <a:off x="6248589" y="736645"/>
            <a:ext cx="8199478" cy="1108075"/>
          </a:xfrm>
          <a:prstGeom prst="rect">
            <a:avLst/>
          </a:prstGeom>
        </p:spPr>
        <p:txBody>
          <a:bodyPr lIns="0" tIns="0" rIns="0" bIns="0" rtlCol="0" anchor="t">
            <a:spAutoFit/>
          </a:bodyPr>
          <a:lstStyle/>
          <a:p>
            <a:pPr algn="just">
              <a:lnSpc>
                <a:spcPts val="8645"/>
              </a:lnSpc>
            </a:pPr>
            <a:r>
              <a:rPr lang="en-US" sz="6600" spc="76">
                <a:solidFill>
                  <a:srgbClr val="00AD9C"/>
                </a:solidFill>
                <a:latin typeface="Arial Rounded MT Bold" panose="020F0704030504030204" charset="0"/>
                <a:ea typeface="Marykate"/>
                <a:cs typeface="Arial Rounded MT Bold" panose="020F0704030504030204" charset="0"/>
                <a:sym typeface="Marykate"/>
              </a:rPr>
              <a:t>SCREENSHOTS</a:t>
            </a:r>
            <a:endParaRPr lang="en-US" sz="6600" spc="76">
              <a:solidFill>
                <a:srgbClr val="00AD9C"/>
              </a:solidFill>
              <a:latin typeface="Arial Rounded MT Bold" panose="020F0704030504030204" charset="0"/>
              <a:ea typeface="Marykate"/>
              <a:cs typeface="Arial Rounded MT Bold" panose="020F0704030504030204" charset="0"/>
              <a:sym typeface="Marykate"/>
            </a:endParaRPr>
          </a:p>
        </p:txBody>
      </p:sp>
      <p:sp>
        <p:nvSpPr>
          <p:cNvPr id="18" name="TextBox 18"/>
          <p:cNvSpPr txBox="1"/>
          <p:nvPr/>
        </p:nvSpPr>
        <p:spPr>
          <a:xfrm>
            <a:off x="2690456" y="2323791"/>
            <a:ext cx="8199478" cy="607060"/>
          </a:xfrm>
          <a:prstGeom prst="rect">
            <a:avLst/>
          </a:prstGeom>
        </p:spPr>
        <p:txBody>
          <a:bodyPr lIns="0" tIns="0" rIns="0" bIns="0" rtlCol="0" anchor="t">
            <a:spAutoFit/>
          </a:bodyPr>
          <a:lstStyle/>
          <a:p>
            <a:pPr algn="just">
              <a:lnSpc>
                <a:spcPts val="4735"/>
              </a:lnSpc>
            </a:pPr>
            <a:r>
              <a:rPr lang="en-US" sz="4000" spc="41">
                <a:solidFill>
                  <a:srgbClr val="00AD9C"/>
                </a:solidFill>
                <a:latin typeface="Arial Rounded MT Bold" panose="020F0704030504030204" charset="0"/>
                <a:ea typeface="Marykate"/>
                <a:cs typeface="Arial Rounded MT Bold" panose="020F0704030504030204" charset="0"/>
                <a:sym typeface="Marykate"/>
              </a:rPr>
              <a:t>1.ACCOUNT CREATION PAGE</a:t>
            </a:r>
            <a:endParaRPr lang="en-US" sz="4000" spc="41">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2282320" y="2144592"/>
            <a:ext cx="13307102" cy="6354141"/>
          </a:xfrm>
          <a:custGeom>
            <a:avLst/>
            <a:gdLst/>
            <a:ahLst/>
            <a:cxnLst/>
            <a:rect l="l" t="t" r="r" b="b"/>
            <a:pathLst>
              <a:path w="13307102" h="6354141">
                <a:moveTo>
                  <a:pt x="0" y="0"/>
                </a:moveTo>
                <a:lnTo>
                  <a:pt x="13307101" y="0"/>
                </a:lnTo>
                <a:lnTo>
                  <a:pt x="13307101" y="6354141"/>
                </a:lnTo>
                <a:lnTo>
                  <a:pt x="0" y="6354141"/>
                </a:lnTo>
                <a:lnTo>
                  <a:pt x="0" y="0"/>
                </a:lnTo>
                <a:close/>
              </a:path>
            </a:pathLst>
          </a:custGeom>
          <a:blipFill>
            <a:blip r:embed="rId2"/>
            <a:stretch>
              <a:fillRect/>
            </a:stretch>
          </a:blipFill>
          <a:ln w="57150">
            <a:solidFill>
              <a:schemeClr val="tx1"/>
            </a:solidFill>
          </a:ln>
        </p:spPr>
      </p:sp>
      <p:sp>
        <p:nvSpPr>
          <p:cNvPr id="17" name="TextBox 17"/>
          <p:cNvSpPr txBox="1"/>
          <p:nvPr/>
        </p:nvSpPr>
        <p:spPr>
          <a:xfrm>
            <a:off x="1487528" y="1000739"/>
            <a:ext cx="8199478" cy="607060"/>
          </a:xfrm>
          <a:prstGeom prst="rect">
            <a:avLst/>
          </a:prstGeom>
        </p:spPr>
        <p:txBody>
          <a:bodyPr lIns="0" tIns="0" rIns="0" bIns="0" rtlCol="0" anchor="t">
            <a:spAutoFit/>
          </a:bodyPr>
          <a:lstStyle/>
          <a:p>
            <a:pPr algn="just">
              <a:lnSpc>
                <a:spcPts val="4735"/>
              </a:lnSpc>
            </a:pPr>
            <a:r>
              <a:rPr lang="en-US" sz="4000" spc="41">
                <a:solidFill>
                  <a:srgbClr val="00AD9C"/>
                </a:solidFill>
                <a:latin typeface="Arial Rounded MT Bold" panose="020F0704030504030204" charset="0"/>
                <a:ea typeface="Marykate"/>
                <a:cs typeface="Arial Rounded MT Bold" panose="020F0704030504030204" charset="0"/>
                <a:sym typeface="Marykate"/>
              </a:rPr>
              <a:t>2.SIGNUP PAGE</a:t>
            </a:r>
            <a:endParaRPr lang="en-US" sz="4000" spc="41">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2260839" y="2266123"/>
            <a:ext cx="13307102" cy="6320873"/>
          </a:xfrm>
          <a:custGeom>
            <a:avLst/>
            <a:gdLst/>
            <a:ahLst/>
            <a:cxnLst/>
            <a:rect l="l" t="t" r="r" b="b"/>
            <a:pathLst>
              <a:path w="13307102" h="6320873">
                <a:moveTo>
                  <a:pt x="0" y="0"/>
                </a:moveTo>
                <a:lnTo>
                  <a:pt x="13307102" y="0"/>
                </a:lnTo>
                <a:lnTo>
                  <a:pt x="13307102" y="6320874"/>
                </a:lnTo>
                <a:lnTo>
                  <a:pt x="0" y="6320874"/>
                </a:lnTo>
                <a:lnTo>
                  <a:pt x="0" y="0"/>
                </a:lnTo>
                <a:close/>
              </a:path>
            </a:pathLst>
          </a:custGeom>
          <a:blipFill>
            <a:blip r:embed="rId2"/>
            <a:stretch>
              <a:fillRect/>
            </a:stretch>
          </a:blipFill>
          <a:ln w="57150">
            <a:solidFill>
              <a:schemeClr val="tx1"/>
            </a:solidFill>
          </a:ln>
        </p:spPr>
      </p:sp>
      <p:sp>
        <p:nvSpPr>
          <p:cNvPr id="17" name="TextBox 17"/>
          <p:cNvSpPr txBox="1"/>
          <p:nvPr/>
        </p:nvSpPr>
        <p:spPr>
          <a:xfrm>
            <a:off x="1487528" y="1000739"/>
            <a:ext cx="8199478" cy="607060"/>
          </a:xfrm>
          <a:prstGeom prst="rect">
            <a:avLst/>
          </a:prstGeom>
        </p:spPr>
        <p:txBody>
          <a:bodyPr lIns="0" tIns="0" rIns="0" bIns="0" rtlCol="0" anchor="t">
            <a:spAutoFit/>
          </a:bodyPr>
          <a:lstStyle/>
          <a:p>
            <a:pPr algn="just">
              <a:lnSpc>
                <a:spcPts val="4735"/>
              </a:lnSpc>
            </a:pPr>
            <a:r>
              <a:rPr lang="en-US" sz="4000" spc="41">
                <a:solidFill>
                  <a:srgbClr val="00AD9C"/>
                </a:solidFill>
                <a:latin typeface="Arial Rounded MT Bold" panose="020F0704030504030204" charset="0"/>
                <a:ea typeface="Marykate"/>
                <a:cs typeface="Arial Rounded MT Bold" panose="020F0704030504030204" charset="0"/>
                <a:sym typeface="Marykate"/>
              </a:rPr>
              <a:t>3.SIGNIN PAGE</a:t>
            </a:r>
            <a:endParaRPr lang="en-US" sz="4000" spc="41">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2057400" y="2247900"/>
            <a:ext cx="14117320" cy="6423025"/>
          </a:xfrm>
          <a:custGeom>
            <a:avLst/>
            <a:gdLst/>
            <a:ahLst/>
            <a:cxnLst/>
            <a:rect l="l" t="t" r="r" b="b"/>
            <a:pathLst>
              <a:path w="12794262" h="6189224">
                <a:moveTo>
                  <a:pt x="0" y="0"/>
                </a:moveTo>
                <a:lnTo>
                  <a:pt x="12794262" y="0"/>
                </a:lnTo>
                <a:lnTo>
                  <a:pt x="12794262" y="6189224"/>
                </a:lnTo>
                <a:lnTo>
                  <a:pt x="0" y="6189224"/>
                </a:lnTo>
                <a:lnTo>
                  <a:pt x="0" y="0"/>
                </a:lnTo>
                <a:close/>
              </a:path>
            </a:pathLst>
          </a:custGeom>
          <a:blipFill>
            <a:blip r:embed="rId2"/>
            <a:stretch>
              <a:fillRect/>
            </a:stretch>
          </a:blipFill>
          <a:ln w="57150">
            <a:solidFill>
              <a:schemeClr val="tx1"/>
            </a:solidFill>
          </a:ln>
        </p:spPr>
      </p:sp>
      <p:sp>
        <p:nvSpPr>
          <p:cNvPr id="17" name="TextBox 17"/>
          <p:cNvSpPr txBox="1"/>
          <p:nvPr/>
        </p:nvSpPr>
        <p:spPr>
          <a:xfrm>
            <a:off x="1487528" y="1000739"/>
            <a:ext cx="8199478" cy="607060"/>
          </a:xfrm>
          <a:prstGeom prst="rect">
            <a:avLst/>
          </a:prstGeom>
        </p:spPr>
        <p:txBody>
          <a:bodyPr lIns="0" tIns="0" rIns="0" bIns="0" rtlCol="0" anchor="t">
            <a:spAutoFit/>
          </a:bodyPr>
          <a:lstStyle/>
          <a:p>
            <a:pPr algn="just">
              <a:lnSpc>
                <a:spcPts val="4735"/>
              </a:lnSpc>
            </a:pPr>
            <a:r>
              <a:rPr lang="en-US" sz="4000" spc="41">
                <a:solidFill>
                  <a:srgbClr val="00AD9C"/>
                </a:solidFill>
                <a:latin typeface="Arial Rounded MT Bold" panose="020F0704030504030204" charset="0"/>
                <a:ea typeface="Marykate"/>
                <a:cs typeface="Arial Rounded MT Bold" panose="020F0704030504030204" charset="0"/>
                <a:sym typeface="Marykate"/>
              </a:rPr>
              <a:t>4.HOME PAGE</a:t>
            </a:r>
            <a:endParaRPr lang="en-US" sz="4000" spc="41">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1993900" y="2274570"/>
            <a:ext cx="13516610" cy="6351905"/>
          </a:xfrm>
          <a:custGeom>
            <a:avLst/>
            <a:gdLst/>
            <a:ahLst/>
            <a:cxnLst/>
            <a:rect l="l" t="t" r="r" b="b"/>
            <a:pathLst>
              <a:path w="12732762" h="6270885">
                <a:moveTo>
                  <a:pt x="0" y="0"/>
                </a:moveTo>
                <a:lnTo>
                  <a:pt x="12732762" y="0"/>
                </a:lnTo>
                <a:lnTo>
                  <a:pt x="12732762" y="6270885"/>
                </a:lnTo>
                <a:lnTo>
                  <a:pt x="0" y="6270885"/>
                </a:lnTo>
                <a:lnTo>
                  <a:pt x="0" y="0"/>
                </a:lnTo>
                <a:close/>
              </a:path>
            </a:pathLst>
          </a:custGeom>
          <a:blipFill>
            <a:blip r:embed="rId2"/>
            <a:stretch>
              <a:fillRect/>
            </a:stretch>
          </a:blipFill>
          <a:ln w="57150">
            <a:solidFill>
              <a:schemeClr val="tx1"/>
            </a:solidFill>
          </a:ln>
        </p:spPr>
      </p:sp>
      <p:sp>
        <p:nvSpPr>
          <p:cNvPr id="17" name="TextBox 17"/>
          <p:cNvSpPr txBox="1"/>
          <p:nvPr/>
        </p:nvSpPr>
        <p:spPr>
          <a:xfrm>
            <a:off x="1487528" y="1000739"/>
            <a:ext cx="8199478" cy="607060"/>
          </a:xfrm>
          <a:prstGeom prst="rect">
            <a:avLst/>
          </a:prstGeom>
        </p:spPr>
        <p:txBody>
          <a:bodyPr lIns="0" tIns="0" rIns="0" bIns="0" rtlCol="0" anchor="t">
            <a:spAutoFit/>
          </a:bodyPr>
          <a:lstStyle/>
          <a:p>
            <a:pPr algn="just">
              <a:lnSpc>
                <a:spcPts val="4735"/>
              </a:lnSpc>
            </a:pPr>
            <a:r>
              <a:rPr lang="en-US" sz="4000" spc="41">
                <a:solidFill>
                  <a:srgbClr val="00AD9C"/>
                </a:solidFill>
                <a:latin typeface="Arial Rounded MT Bold" panose="020F0704030504030204" charset="0"/>
                <a:ea typeface="Marykate"/>
                <a:cs typeface="Arial Rounded MT Bold" panose="020F0704030504030204" charset="0"/>
                <a:sym typeface="Marykate"/>
              </a:rPr>
              <a:t>5.DATABASE PAGE</a:t>
            </a:r>
            <a:endParaRPr lang="en-US" sz="4000" spc="41">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2196396" y="2485085"/>
            <a:ext cx="13307102" cy="5805223"/>
          </a:xfrm>
          <a:custGeom>
            <a:avLst/>
            <a:gdLst/>
            <a:ahLst/>
            <a:cxnLst/>
            <a:rect l="l" t="t" r="r" b="b"/>
            <a:pathLst>
              <a:path w="13307102" h="5805223">
                <a:moveTo>
                  <a:pt x="0" y="0"/>
                </a:moveTo>
                <a:lnTo>
                  <a:pt x="13307102" y="0"/>
                </a:lnTo>
                <a:lnTo>
                  <a:pt x="13307102" y="5805223"/>
                </a:lnTo>
                <a:lnTo>
                  <a:pt x="0" y="5805223"/>
                </a:lnTo>
                <a:lnTo>
                  <a:pt x="0" y="0"/>
                </a:lnTo>
                <a:close/>
              </a:path>
            </a:pathLst>
          </a:custGeom>
          <a:blipFill>
            <a:blip r:embed="rId2"/>
            <a:stretch>
              <a:fillRect/>
            </a:stretch>
          </a:blipFill>
          <a:ln w="57150">
            <a:solidFill>
              <a:schemeClr val="tx1"/>
            </a:solidFill>
          </a:ln>
        </p:spPr>
      </p:sp>
      <p:sp>
        <p:nvSpPr>
          <p:cNvPr id="17" name="TextBox 17"/>
          <p:cNvSpPr txBox="1"/>
          <p:nvPr/>
        </p:nvSpPr>
        <p:spPr>
          <a:xfrm>
            <a:off x="1487528" y="1000739"/>
            <a:ext cx="8199478" cy="607060"/>
          </a:xfrm>
          <a:prstGeom prst="rect">
            <a:avLst/>
          </a:prstGeom>
        </p:spPr>
        <p:txBody>
          <a:bodyPr lIns="0" tIns="0" rIns="0" bIns="0" rtlCol="0" anchor="t">
            <a:spAutoFit/>
          </a:bodyPr>
          <a:lstStyle/>
          <a:p>
            <a:pPr algn="just">
              <a:lnSpc>
                <a:spcPts val="4735"/>
              </a:lnSpc>
            </a:pPr>
            <a:r>
              <a:rPr lang="en-US" sz="4000" spc="41">
                <a:solidFill>
                  <a:srgbClr val="00AD9C"/>
                </a:solidFill>
                <a:latin typeface="Arial Rounded MT Bold" panose="020F0704030504030204" charset="0"/>
                <a:ea typeface="Marykate"/>
                <a:cs typeface="Arial Rounded MT Bold" panose="020F0704030504030204" charset="0"/>
                <a:sym typeface="Marykate"/>
              </a:rPr>
              <a:t>6.REPORT PAGE</a:t>
            </a:r>
            <a:endParaRPr lang="en-US" sz="4000" spc="41">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2833116" y="2181073"/>
            <a:ext cx="13035557" cy="6338540"/>
          </a:xfrm>
          <a:custGeom>
            <a:avLst/>
            <a:gdLst/>
            <a:ahLst/>
            <a:cxnLst/>
            <a:rect l="l" t="t" r="r" b="b"/>
            <a:pathLst>
              <a:path w="13035557" h="6338540">
                <a:moveTo>
                  <a:pt x="0" y="0"/>
                </a:moveTo>
                <a:lnTo>
                  <a:pt x="13035557" y="0"/>
                </a:lnTo>
                <a:lnTo>
                  <a:pt x="13035557" y="6338539"/>
                </a:lnTo>
                <a:lnTo>
                  <a:pt x="0" y="6338539"/>
                </a:lnTo>
                <a:lnTo>
                  <a:pt x="0" y="0"/>
                </a:lnTo>
                <a:close/>
              </a:path>
            </a:pathLst>
          </a:custGeom>
          <a:blipFill>
            <a:blip r:embed="rId2"/>
            <a:stretch>
              <a:fillRect/>
            </a:stretch>
          </a:blipFill>
          <a:ln w="57150">
            <a:solidFill>
              <a:schemeClr val="tx1"/>
            </a:solidFill>
          </a:ln>
        </p:spPr>
      </p:sp>
      <p:sp>
        <p:nvSpPr>
          <p:cNvPr id="17" name="TextBox 17"/>
          <p:cNvSpPr txBox="1"/>
          <p:nvPr/>
        </p:nvSpPr>
        <p:spPr>
          <a:xfrm>
            <a:off x="1487528" y="1000739"/>
            <a:ext cx="8199478" cy="607060"/>
          </a:xfrm>
          <a:prstGeom prst="rect">
            <a:avLst/>
          </a:prstGeom>
        </p:spPr>
        <p:txBody>
          <a:bodyPr lIns="0" tIns="0" rIns="0" bIns="0" rtlCol="0" anchor="t">
            <a:spAutoFit/>
          </a:bodyPr>
          <a:lstStyle/>
          <a:p>
            <a:pPr algn="just">
              <a:lnSpc>
                <a:spcPts val="4735"/>
              </a:lnSpc>
            </a:pPr>
            <a:r>
              <a:rPr lang="en-US" sz="4000" spc="41">
                <a:solidFill>
                  <a:srgbClr val="00AD9C"/>
                </a:solidFill>
                <a:latin typeface="Arial Rounded MT Bold" panose="020F0704030504030204" charset="0"/>
                <a:ea typeface="Marykate"/>
                <a:cs typeface="Arial Rounded MT Bold" panose="020F0704030504030204" charset="0"/>
                <a:sym typeface="Marykate"/>
              </a:rPr>
              <a:t>7.PROFILE PAGE</a:t>
            </a:r>
            <a:endParaRPr lang="en-US" sz="4000" spc="41">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3514507" y="520359"/>
            <a:ext cx="11258986" cy="1663065"/>
          </a:xfrm>
          <a:prstGeom prst="rect">
            <a:avLst/>
          </a:prstGeom>
        </p:spPr>
        <p:txBody>
          <a:bodyPr lIns="0" tIns="0" rIns="0" bIns="0" rtlCol="0" anchor="t">
            <a:spAutoFit/>
          </a:bodyPr>
          <a:lstStyle/>
          <a:p>
            <a:pPr algn="ctr">
              <a:lnSpc>
                <a:spcPts val="12970"/>
              </a:lnSpc>
            </a:pPr>
            <a:r>
              <a:rPr lang="en-US" sz="6600" spc="359">
                <a:solidFill>
                  <a:srgbClr val="00AD9C"/>
                </a:solidFill>
                <a:latin typeface="Arial Rounded MT Bold" panose="020F0704030504030204" charset="0"/>
                <a:ea typeface="Marykate"/>
                <a:cs typeface="Arial Rounded MT Bold" panose="020F0704030504030204" charset="0"/>
                <a:sym typeface="Marykate"/>
              </a:rPr>
              <a:t>INTRODUCTION</a:t>
            </a:r>
            <a:endParaRPr lang="en-US" sz="6600" spc="359">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TextBox 17"/>
          <p:cNvSpPr txBox="1"/>
          <p:nvPr/>
        </p:nvSpPr>
        <p:spPr>
          <a:xfrm>
            <a:off x="1128724" y="1767604"/>
            <a:ext cx="16030551" cy="7605522"/>
          </a:xfrm>
          <a:prstGeom prst="rect">
            <a:avLst/>
          </a:prstGeom>
        </p:spPr>
        <p:txBody>
          <a:bodyPr lIns="0" tIns="0" rIns="0" bIns="0" rtlCol="0" anchor="t">
            <a:spAutoFit/>
          </a:bodyPr>
          <a:lstStyle/>
          <a:p>
            <a:pPr algn="l">
              <a:lnSpc>
                <a:spcPts val="4285"/>
              </a:lnSpc>
            </a:pPr>
          </a:p>
          <a:p>
            <a:pPr marL="777240" lvl="1" indent="-388620" algn="l">
              <a:lnSpc>
                <a:spcPts val="4285"/>
              </a:lnSpc>
              <a:buFont typeface="Arial" panose="020B0604020202020204"/>
              <a:buChar char="•"/>
            </a:pPr>
            <a:r>
              <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rPr>
              <a:t>Traditional maintenance methods rely on scheduled inspections or reactive repairs after a failure occurs, which can be costly and inefficient.</a:t>
            </a:r>
            <a:endPar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77240" lvl="1" indent="-388620" algn="l">
              <a:lnSpc>
                <a:spcPts val="4285"/>
              </a:lnSpc>
              <a:buFont typeface="Arial" panose="020B0604020202020204"/>
              <a:buChar char="•"/>
            </a:pPr>
            <a:r>
              <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rPr>
              <a:t>This project introduces a predictive maintenance system that leverages machine learning to anticipate machine failures before they happen. By analyzing data from industrial machines, our system identifies patterns and predicts potential breakdowns. The workflow includes data preprocessing to clean and prepare data, visualization to uncover useful insights, and model implementation to generate accurate failure predictions.</a:t>
            </a:r>
            <a:endPar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77240" lvl="1" indent="-388620" algn="l">
              <a:lnSpc>
                <a:spcPts val="4285"/>
              </a:lnSpc>
              <a:buFont typeface="Arial" panose="020B0604020202020204"/>
              <a:buChar char="•"/>
            </a:pPr>
            <a:r>
              <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rPr>
              <a:t>To make this technology accessible, we have integrated the predictive models into a Django-based web application, allowing users to monitor machine health and receive alerts for proactive maintenance. This approach not only reduces downtime and repair costs but also enhances overall operational efficiency.</a:t>
            </a:r>
            <a:endParaRPr lang="en-US" sz="360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285"/>
              </a:lnSpc>
            </a:pPr>
          </a:p>
        </p:txBody>
      </p:sp>
      <p:sp>
        <p:nvSpPr>
          <p:cNvPr id="18" name="Freeform 18"/>
          <p:cNvSpPr/>
          <p:nvPr/>
        </p:nvSpPr>
        <p:spPr>
          <a:xfrm rot="542064">
            <a:off x="-421400" y="-830356"/>
            <a:ext cx="2436139" cy="2838721"/>
          </a:xfrm>
          <a:custGeom>
            <a:avLst/>
            <a:gdLst/>
            <a:ahLst/>
            <a:cxnLst/>
            <a:rect l="l" t="t" r="r" b="b"/>
            <a:pathLst>
              <a:path w="2436139" h="2838721">
                <a:moveTo>
                  <a:pt x="0" y="0"/>
                </a:moveTo>
                <a:lnTo>
                  <a:pt x="2436139" y="0"/>
                </a:lnTo>
                <a:lnTo>
                  <a:pt x="2436139" y="2838721"/>
                </a:lnTo>
                <a:lnTo>
                  <a:pt x="0" y="283872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Freeform 19"/>
          <p:cNvSpPr/>
          <p:nvPr/>
        </p:nvSpPr>
        <p:spPr>
          <a:xfrm rot="-10325232" flipV="1">
            <a:off x="-1051272" y="8816535"/>
            <a:ext cx="2736104" cy="2736104"/>
          </a:xfrm>
          <a:custGeom>
            <a:avLst/>
            <a:gdLst/>
            <a:ahLst/>
            <a:cxnLst/>
            <a:rect l="l" t="t" r="r" b="b"/>
            <a:pathLst>
              <a:path w="2736104" h="2736104">
                <a:moveTo>
                  <a:pt x="0" y="2736104"/>
                </a:moveTo>
                <a:lnTo>
                  <a:pt x="2736104" y="2736104"/>
                </a:lnTo>
                <a:lnTo>
                  <a:pt x="2736104" y="0"/>
                </a:lnTo>
                <a:lnTo>
                  <a:pt x="0" y="0"/>
                </a:lnTo>
                <a:lnTo>
                  <a:pt x="0" y="2736104"/>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Freeform 20"/>
          <p:cNvSpPr/>
          <p:nvPr/>
        </p:nvSpPr>
        <p:spPr>
          <a:xfrm>
            <a:off x="16760468" y="8046502"/>
            <a:ext cx="2717478" cy="2653247"/>
          </a:xfrm>
          <a:custGeom>
            <a:avLst/>
            <a:gdLst/>
            <a:ahLst/>
            <a:cxnLst/>
            <a:rect l="l" t="t" r="r" b="b"/>
            <a:pathLst>
              <a:path w="2717478" h="2653247">
                <a:moveTo>
                  <a:pt x="0" y="0"/>
                </a:moveTo>
                <a:lnTo>
                  <a:pt x="2717478" y="0"/>
                </a:lnTo>
                <a:lnTo>
                  <a:pt x="2717478" y="2653247"/>
                </a:lnTo>
                <a:lnTo>
                  <a:pt x="0" y="265324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Freeform 21"/>
          <p:cNvSpPr/>
          <p:nvPr/>
        </p:nvSpPr>
        <p:spPr>
          <a:xfrm rot="-734777">
            <a:off x="16738928" y="-416209"/>
            <a:ext cx="1637282" cy="2904855"/>
          </a:xfrm>
          <a:custGeom>
            <a:avLst/>
            <a:gdLst/>
            <a:ahLst/>
            <a:cxnLst/>
            <a:rect l="l" t="t" r="r" b="b"/>
            <a:pathLst>
              <a:path w="1637282" h="2904855">
                <a:moveTo>
                  <a:pt x="0" y="0"/>
                </a:moveTo>
                <a:lnTo>
                  <a:pt x="1637282" y="0"/>
                </a:lnTo>
                <a:lnTo>
                  <a:pt x="1637282" y="2904855"/>
                </a:lnTo>
                <a:lnTo>
                  <a:pt x="0" y="290485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2342494" y="2114856"/>
            <a:ext cx="13504698" cy="6448493"/>
          </a:xfrm>
          <a:custGeom>
            <a:avLst/>
            <a:gdLst/>
            <a:ahLst/>
            <a:cxnLst/>
            <a:rect l="l" t="t" r="r" b="b"/>
            <a:pathLst>
              <a:path w="13504698" h="6448493">
                <a:moveTo>
                  <a:pt x="0" y="0"/>
                </a:moveTo>
                <a:lnTo>
                  <a:pt x="13504698" y="0"/>
                </a:lnTo>
                <a:lnTo>
                  <a:pt x="13504698" y="6448493"/>
                </a:lnTo>
                <a:lnTo>
                  <a:pt x="0" y="6448493"/>
                </a:lnTo>
                <a:lnTo>
                  <a:pt x="0" y="0"/>
                </a:lnTo>
                <a:close/>
              </a:path>
            </a:pathLst>
          </a:custGeom>
          <a:blipFill>
            <a:blip r:embed="rId2"/>
            <a:stretch>
              <a:fillRect/>
            </a:stretch>
          </a:blipFill>
          <a:ln w="57150">
            <a:solidFill>
              <a:schemeClr val="tx1"/>
            </a:solidFill>
          </a:ln>
        </p:spPr>
      </p:sp>
      <p:sp>
        <p:nvSpPr>
          <p:cNvPr id="17" name="TextBox 17"/>
          <p:cNvSpPr txBox="1"/>
          <p:nvPr/>
        </p:nvSpPr>
        <p:spPr>
          <a:xfrm>
            <a:off x="1487528" y="1000739"/>
            <a:ext cx="8199478" cy="607060"/>
          </a:xfrm>
          <a:prstGeom prst="rect">
            <a:avLst/>
          </a:prstGeom>
        </p:spPr>
        <p:txBody>
          <a:bodyPr lIns="0" tIns="0" rIns="0" bIns="0" rtlCol="0" anchor="t">
            <a:spAutoFit/>
          </a:bodyPr>
          <a:lstStyle/>
          <a:p>
            <a:pPr algn="just">
              <a:lnSpc>
                <a:spcPts val="4735"/>
              </a:lnSpc>
            </a:pPr>
            <a:r>
              <a:rPr lang="en-US" sz="4000" spc="41">
                <a:solidFill>
                  <a:srgbClr val="00AD9C"/>
                </a:solidFill>
                <a:latin typeface="Arial Rounded MT Bold" panose="020F0704030504030204" charset="0"/>
                <a:ea typeface="Marykate"/>
                <a:cs typeface="Arial Rounded MT Bold" panose="020F0704030504030204" charset="0"/>
                <a:sym typeface="Marykate"/>
              </a:rPr>
              <a:t>8.PREDICTION PAGE</a:t>
            </a:r>
            <a:endParaRPr lang="en-US" sz="4000" spc="41">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Freeform 16"/>
          <p:cNvSpPr/>
          <p:nvPr/>
        </p:nvSpPr>
        <p:spPr>
          <a:xfrm>
            <a:off x="2532360" y="1988036"/>
            <a:ext cx="13765929" cy="6745305"/>
          </a:xfrm>
          <a:custGeom>
            <a:avLst/>
            <a:gdLst/>
            <a:ahLst/>
            <a:cxnLst/>
            <a:rect l="l" t="t" r="r" b="b"/>
            <a:pathLst>
              <a:path w="13765929" h="6745305">
                <a:moveTo>
                  <a:pt x="0" y="0"/>
                </a:moveTo>
                <a:lnTo>
                  <a:pt x="13765930" y="0"/>
                </a:lnTo>
                <a:lnTo>
                  <a:pt x="13765930" y="6745305"/>
                </a:lnTo>
                <a:lnTo>
                  <a:pt x="0" y="6745305"/>
                </a:lnTo>
                <a:lnTo>
                  <a:pt x="0" y="0"/>
                </a:lnTo>
                <a:close/>
              </a:path>
            </a:pathLst>
          </a:custGeom>
          <a:blipFill>
            <a:blip r:embed="rId2"/>
            <a:stretch>
              <a:fillRect/>
            </a:stretch>
          </a:blipFill>
          <a:ln w="57150">
            <a:solidFill>
              <a:schemeClr val="tx1"/>
            </a:solidFill>
          </a:ln>
        </p:spPr>
      </p:sp>
      <p:sp>
        <p:nvSpPr>
          <p:cNvPr id="17" name="TextBox 17"/>
          <p:cNvSpPr txBox="1"/>
          <p:nvPr/>
        </p:nvSpPr>
        <p:spPr>
          <a:xfrm>
            <a:off x="1487528" y="1000739"/>
            <a:ext cx="8199478" cy="607060"/>
          </a:xfrm>
          <a:prstGeom prst="rect">
            <a:avLst/>
          </a:prstGeom>
        </p:spPr>
        <p:txBody>
          <a:bodyPr lIns="0" tIns="0" rIns="0" bIns="0" rtlCol="0" anchor="t">
            <a:spAutoFit/>
          </a:bodyPr>
          <a:lstStyle/>
          <a:p>
            <a:pPr algn="just">
              <a:lnSpc>
                <a:spcPts val="4735"/>
              </a:lnSpc>
            </a:pPr>
            <a:r>
              <a:rPr lang="en-US" sz="4000" spc="41">
                <a:solidFill>
                  <a:srgbClr val="00AD9C"/>
                </a:solidFill>
                <a:latin typeface="Arial Rounded MT Bold" panose="020F0704030504030204" charset="0"/>
                <a:ea typeface="Marykate"/>
                <a:cs typeface="Arial Rounded MT Bold" panose="020F0704030504030204" charset="0"/>
                <a:sym typeface="Marykate"/>
              </a:rPr>
              <a:t>9.RESULT PAGE</a:t>
            </a:r>
            <a:endParaRPr lang="en-US" sz="4000" spc="41">
              <a:solidFill>
                <a:srgbClr val="00AD9C"/>
              </a:solidFill>
              <a:latin typeface="Arial Rounded MT Bold" panose="020F0704030504030204" charset="0"/>
              <a:ea typeface="Marykate"/>
              <a:cs typeface="Arial Rounded MT Bold" panose="020F0704030504030204" charset="0"/>
              <a:sym typeface="Marykate"/>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99186" y="-859863"/>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00AD9C"/>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00AD9C"/>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1447178" y="786764"/>
            <a:ext cx="15128544" cy="1269365"/>
          </a:xfrm>
          <a:prstGeom prst="rect">
            <a:avLst/>
          </a:prstGeom>
        </p:spPr>
        <p:txBody>
          <a:bodyPr lIns="0" tIns="0" rIns="0" bIns="0" rtlCol="0" anchor="t">
            <a:spAutoFit/>
          </a:bodyPr>
          <a:lstStyle/>
          <a:p>
            <a:pPr algn="ctr">
              <a:lnSpc>
                <a:spcPts val="9900"/>
              </a:lnSpc>
            </a:pPr>
            <a:r>
              <a:rPr lang="en-US" sz="6600" spc="326">
                <a:solidFill>
                  <a:srgbClr val="00AD9C"/>
                </a:solidFill>
                <a:latin typeface="Arial Rounded MT Bold" panose="020F0704030504030204" charset="0"/>
                <a:ea typeface="Marykate"/>
                <a:cs typeface="Arial Rounded MT Bold" panose="020F0704030504030204" charset="0"/>
                <a:sym typeface="Marykate"/>
              </a:rPr>
              <a:t>FUTURE ENHANCEMENTS</a:t>
            </a:r>
            <a:endParaRPr lang="en-US" sz="6600" spc="326">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TextBox 17"/>
          <p:cNvSpPr txBox="1"/>
          <p:nvPr/>
        </p:nvSpPr>
        <p:spPr>
          <a:xfrm>
            <a:off x="2005712" y="2541127"/>
            <a:ext cx="14011477" cy="5836068"/>
          </a:xfrm>
          <a:prstGeom prst="rect">
            <a:avLst/>
          </a:prstGeom>
        </p:spPr>
        <p:txBody>
          <a:bodyPr lIns="0" tIns="0" rIns="0" bIns="0" rtlCol="0" anchor="t">
            <a:spAutoFit/>
          </a:bodyPr>
          <a:lstStyle/>
          <a:p>
            <a:pPr marL="731520" lvl="1" indent="-365760" algn="just">
              <a:lnSpc>
                <a:spcPts val="3860"/>
              </a:lnSpc>
              <a:buFont typeface="Arial" panose="020B0604020202020204"/>
              <a:buChar char="•"/>
            </a:pPr>
            <a:r>
              <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rPr>
              <a:t>Future enhancements include integrating real-time data using IoT sensors for instant failure detection and proactive maintenance.</a:t>
            </a:r>
            <a:endPar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31520" lvl="1" indent="-365760" algn="just">
              <a:lnSpc>
                <a:spcPts val="3860"/>
              </a:lnSpc>
              <a:buFont typeface="Arial" panose="020B0604020202020204"/>
              <a:buChar char="•"/>
            </a:pPr>
            <a:r>
              <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rPr>
              <a:t> The model can be customized for different industries, ensuring more precise predictions.</a:t>
            </a:r>
            <a:endPar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31520" lvl="1" indent="-365760" algn="just">
              <a:lnSpc>
                <a:spcPts val="3860"/>
              </a:lnSpc>
              <a:buFont typeface="Arial" panose="020B0604020202020204"/>
              <a:buChar char="•"/>
            </a:pPr>
            <a:r>
              <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rPr>
              <a:t> A cloud-based implementation would allow remote access and seamless data updates. Additionally, an AI-driven recommendation system could automate maintenance schedules.</a:t>
            </a:r>
            <a:endPar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31520" lvl="1" indent="-365760" algn="just">
              <a:lnSpc>
                <a:spcPts val="3860"/>
              </a:lnSpc>
              <a:buFont typeface="Arial" panose="020B0604020202020204"/>
              <a:buChar char="•"/>
            </a:pPr>
            <a:r>
              <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rPr>
              <a:t> Implementing self-learning mechanisms will help the model adapt over time, improving accuracy. </a:t>
            </a:r>
            <a:endPar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31520" lvl="1" indent="-365760" algn="just">
              <a:lnSpc>
                <a:spcPts val="3860"/>
              </a:lnSpc>
              <a:buFont typeface="Arial" panose="020B0604020202020204"/>
              <a:buChar char="•"/>
            </a:pPr>
            <a:r>
              <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rPr>
              <a:t>Finally, a mobile-friendly interface can enable users to monitor machine status and receive alerts on the go, making predictive maintenance more efficient and scalable.</a:t>
            </a:r>
            <a:endParaRPr lang="en-US" sz="3390"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p:txBody>
      </p:sp>
      <p:sp>
        <p:nvSpPr>
          <p:cNvPr id="18" name="Freeform 18"/>
          <p:cNvSpPr/>
          <p:nvPr/>
        </p:nvSpPr>
        <p:spPr>
          <a:xfrm rot="3182315">
            <a:off x="17038138" y="44795"/>
            <a:ext cx="1104148" cy="1829161"/>
          </a:xfrm>
          <a:custGeom>
            <a:avLst/>
            <a:gdLst/>
            <a:ahLst/>
            <a:cxnLst/>
            <a:rect l="l" t="t" r="r" b="b"/>
            <a:pathLst>
              <a:path w="1104148" h="1829161">
                <a:moveTo>
                  <a:pt x="0" y="0"/>
                </a:moveTo>
                <a:lnTo>
                  <a:pt x="1104148" y="0"/>
                </a:lnTo>
                <a:lnTo>
                  <a:pt x="1104148" y="1829161"/>
                </a:lnTo>
                <a:lnTo>
                  <a:pt x="0" y="18291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Freeform 19"/>
          <p:cNvSpPr/>
          <p:nvPr/>
        </p:nvSpPr>
        <p:spPr>
          <a:xfrm rot="-9251177">
            <a:off x="300600" y="8526332"/>
            <a:ext cx="1104148" cy="1829161"/>
          </a:xfrm>
          <a:custGeom>
            <a:avLst/>
            <a:gdLst/>
            <a:ahLst/>
            <a:cxnLst/>
            <a:rect l="l" t="t" r="r" b="b"/>
            <a:pathLst>
              <a:path w="1104148" h="1829161">
                <a:moveTo>
                  <a:pt x="0" y="0"/>
                </a:moveTo>
                <a:lnTo>
                  <a:pt x="1104148" y="0"/>
                </a:lnTo>
                <a:lnTo>
                  <a:pt x="1104148" y="1829161"/>
                </a:lnTo>
                <a:lnTo>
                  <a:pt x="0" y="18291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39243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grpSp>
        <p:nvGrpSpPr>
          <p:cNvPr id="16" name="Group 16"/>
          <p:cNvGrpSpPr/>
          <p:nvPr/>
        </p:nvGrpSpPr>
        <p:grpSpPr>
          <a:xfrm rot="0">
            <a:off x="1524273" y="2705042"/>
            <a:ext cx="3985468" cy="1872023"/>
            <a:chOff x="-3010" y="-37392"/>
            <a:chExt cx="1049670" cy="493043"/>
          </a:xfrm>
        </p:grpSpPr>
        <p:sp>
          <p:nvSpPr>
            <p:cNvPr id="17" name="Freeform 17"/>
            <p:cNvSpPr/>
            <p:nvPr/>
          </p:nvSpPr>
          <p:spPr>
            <a:xfrm>
              <a:off x="0" y="0"/>
              <a:ext cx="1046660" cy="407318"/>
            </a:xfrm>
            <a:custGeom>
              <a:avLst/>
              <a:gdLst/>
              <a:ahLst/>
              <a:cxnLst/>
              <a:rect l="l" t="t" r="r" b="b"/>
              <a:pathLst>
                <a:path w="1046660" h="407318">
                  <a:moveTo>
                    <a:pt x="99354" y="0"/>
                  </a:moveTo>
                  <a:lnTo>
                    <a:pt x="947306" y="0"/>
                  </a:lnTo>
                  <a:cubicBezTo>
                    <a:pt x="973656" y="0"/>
                    <a:pt x="998928" y="10468"/>
                    <a:pt x="1017560" y="29100"/>
                  </a:cubicBezTo>
                  <a:cubicBezTo>
                    <a:pt x="1036193" y="47733"/>
                    <a:pt x="1046660" y="73004"/>
                    <a:pt x="1046660" y="99354"/>
                  </a:cubicBezTo>
                  <a:lnTo>
                    <a:pt x="1046660" y="307964"/>
                  </a:lnTo>
                  <a:cubicBezTo>
                    <a:pt x="1046660" y="362836"/>
                    <a:pt x="1002178" y="407318"/>
                    <a:pt x="947306" y="407318"/>
                  </a:cubicBezTo>
                  <a:lnTo>
                    <a:pt x="99354" y="407318"/>
                  </a:lnTo>
                  <a:cubicBezTo>
                    <a:pt x="73004" y="407318"/>
                    <a:pt x="47733" y="396850"/>
                    <a:pt x="29100" y="378218"/>
                  </a:cubicBezTo>
                  <a:cubicBezTo>
                    <a:pt x="10468" y="359585"/>
                    <a:pt x="0" y="334314"/>
                    <a:pt x="0" y="307964"/>
                  </a:cubicBezTo>
                  <a:lnTo>
                    <a:pt x="0" y="99354"/>
                  </a:lnTo>
                  <a:cubicBezTo>
                    <a:pt x="0" y="73004"/>
                    <a:pt x="10468" y="47733"/>
                    <a:pt x="29100" y="29100"/>
                  </a:cubicBezTo>
                  <a:cubicBezTo>
                    <a:pt x="47733" y="10468"/>
                    <a:pt x="73004" y="0"/>
                    <a:pt x="99354" y="0"/>
                  </a:cubicBezTo>
                  <a:close/>
                </a:path>
              </a:pathLst>
            </a:custGeom>
            <a:solidFill>
              <a:srgbClr val="4B9B9D"/>
            </a:solidFill>
          </p:spPr>
        </p:sp>
        <p:sp>
          <p:nvSpPr>
            <p:cNvPr id="18" name="TextBox 18"/>
            <p:cNvSpPr txBox="1"/>
            <p:nvPr/>
          </p:nvSpPr>
          <p:spPr>
            <a:xfrm>
              <a:off x="-3010" y="-37392"/>
              <a:ext cx="1046660" cy="493043"/>
            </a:xfrm>
            <a:prstGeom prst="rect">
              <a:avLst/>
            </a:prstGeom>
          </p:spPr>
          <p:txBody>
            <a:bodyPr lIns="50800" tIns="50800" rIns="50800" bIns="50800" rtlCol="0" anchor="ctr"/>
            <a:lstStyle/>
            <a:p>
              <a:pPr algn="ctr">
                <a:lnSpc>
                  <a:spcPts val="4900"/>
                </a:lnSpc>
              </a:pPr>
              <a:r>
                <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rPr>
                <a:t>PREDICT TYPES OF MACHINE FAILURE</a:t>
              </a:r>
              <a:endPar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endParaRPr>
            </a:p>
          </p:txBody>
        </p:sp>
      </p:grpSp>
      <p:sp>
        <p:nvSpPr>
          <p:cNvPr id="19" name="TextBox 19"/>
          <p:cNvSpPr txBox="1"/>
          <p:nvPr/>
        </p:nvSpPr>
        <p:spPr>
          <a:xfrm>
            <a:off x="5853755" y="493593"/>
            <a:ext cx="8104931" cy="1477645"/>
          </a:xfrm>
          <a:prstGeom prst="rect">
            <a:avLst/>
          </a:prstGeom>
        </p:spPr>
        <p:txBody>
          <a:bodyPr lIns="0" tIns="0" rIns="0" bIns="0" rtlCol="0" anchor="t">
            <a:spAutoFit/>
          </a:bodyPr>
          <a:lstStyle/>
          <a:p>
            <a:pPr algn="just">
              <a:lnSpc>
                <a:spcPts val="11525"/>
              </a:lnSpc>
            </a:pPr>
            <a:r>
              <a:rPr lang="en-US" sz="6600" spc="358">
                <a:solidFill>
                  <a:srgbClr val="00AD9C"/>
                </a:solidFill>
                <a:latin typeface="Arial Rounded MT Bold" panose="020F0704030504030204" charset="0"/>
                <a:ea typeface="Marykate"/>
                <a:cs typeface="Arial Rounded MT Bold" panose="020F0704030504030204" charset="0"/>
                <a:sym typeface="Marykate"/>
              </a:rPr>
              <a:t>OBJECTIVES</a:t>
            </a:r>
            <a:endParaRPr lang="en-US" sz="6600" spc="358">
              <a:solidFill>
                <a:srgbClr val="00AD9C"/>
              </a:solidFill>
              <a:latin typeface="Arial Rounded MT Bold" panose="020F0704030504030204" charset="0"/>
              <a:ea typeface="Marykate"/>
              <a:cs typeface="Arial Rounded MT Bold" panose="020F0704030504030204" charset="0"/>
              <a:sym typeface="Marykate"/>
            </a:endParaRPr>
          </a:p>
        </p:txBody>
      </p:sp>
      <p:grpSp>
        <p:nvGrpSpPr>
          <p:cNvPr id="20" name="Group 20"/>
          <p:cNvGrpSpPr/>
          <p:nvPr/>
        </p:nvGrpSpPr>
        <p:grpSpPr>
          <a:xfrm rot="0">
            <a:off x="1535702" y="6611625"/>
            <a:ext cx="3536301" cy="1546536"/>
            <a:chOff x="0" y="0"/>
            <a:chExt cx="931371" cy="407318"/>
          </a:xfrm>
        </p:grpSpPr>
        <p:sp>
          <p:nvSpPr>
            <p:cNvPr id="21" name="Freeform 21"/>
            <p:cNvSpPr/>
            <p:nvPr/>
          </p:nvSpPr>
          <p:spPr>
            <a:xfrm>
              <a:off x="0" y="0"/>
              <a:ext cx="931371" cy="407318"/>
            </a:xfrm>
            <a:custGeom>
              <a:avLst/>
              <a:gdLst/>
              <a:ahLst/>
              <a:cxnLst/>
              <a:rect l="l" t="t" r="r" b="b"/>
              <a:pathLst>
                <a:path w="931371" h="407318">
                  <a:moveTo>
                    <a:pt x="111653" y="0"/>
                  </a:moveTo>
                  <a:lnTo>
                    <a:pt x="819719" y="0"/>
                  </a:lnTo>
                  <a:cubicBezTo>
                    <a:pt x="849331" y="0"/>
                    <a:pt x="877730" y="11763"/>
                    <a:pt x="898669" y="32702"/>
                  </a:cubicBezTo>
                  <a:cubicBezTo>
                    <a:pt x="919608" y="53641"/>
                    <a:pt x="931371" y="82041"/>
                    <a:pt x="931371" y="111653"/>
                  </a:cubicBezTo>
                  <a:lnTo>
                    <a:pt x="931371" y="295665"/>
                  </a:lnTo>
                  <a:cubicBezTo>
                    <a:pt x="931371" y="357329"/>
                    <a:pt x="881383" y="407318"/>
                    <a:pt x="819719" y="407318"/>
                  </a:cubicBezTo>
                  <a:lnTo>
                    <a:pt x="111653" y="407318"/>
                  </a:lnTo>
                  <a:cubicBezTo>
                    <a:pt x="82041" y="407318"/>
                    <a:pt x="53641" y="395555"/>
                    <a:pt x="32702" y="374616"/>
                  </a:cubicBezTo>
                  <a:cubicBezTo>
                    <a:pt x="11763" y="353677"/>
                    <a:pt x="0" y="325277"/>
                    <a:pt x="0" y="295665"/>
                  </a:cubicBezTo>
                  <a:lnTo>
                    <a:pt x="0" y="111653"/>
                  </a:lnTo>
                  <a:cubicBezTo>
                    <a:pt x="0" y="82041"/>
                    <a:pt x="11763" y="53641"/>
                    <a:pt x="32702" y="32702"/>
                  </a:cubicBezTo>
                  <a:cubicBezTo>
                    <a:pt x="53641" y="11763"/>
                    <a:pt x="82041" y="0"/>
                    <a:pt x="111653" y="0"/>
                  </a:cubicBezTo>
                  <a:close/>
                </a:path>
              </a:pathLst>
            </a:custGeom>
            <a:solidFill>
              <a:srgbClr val="4B9B9D"/>
            </a:solidFill>
          </p:spPr>
        </p:sp>
        <p:sp>
          <p:nvSpPr>
            <p:cNvPr id="22" name="TextBox 22"/>
            <p:cNvSpPr txBox="1"/>
            <p:nvPr/>
          </p:nvSpPr>
          <p:spPr>
            <a:xfrm>
              <a:off x="0" y="-85725"/>
              <a:ext cx="931371" cy="493043"/>
            </a:xfrm>
            <a:prstGeom prst="rect">
              <a:avLst/>
            </a:prstGeom>
          </p:spPr>
          <p:txBody>
            <a:bodyPr lIns="50800" tIns="50800" rIns="50800" bIns="50800" rtlCol="0" anchor="ctr"/>
            <a:lstStyle/>
            <a:p>
              <a:pPr algn="ctr">
                <a:lnSpc>
                  <a:spcPts val="4900"/>
                </a:lnSpc>
              </a:pPr>
              <a:r>
                <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rPr>
                <a:t>ENHANCE MAINTENANCE</a:t>
              </a:r>
              <a:endPar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endParaRPr>
            </a:p>
          </p:txBody>
        </p:sp>
      </p:grpSp>
      <p:grpSp>
        <p:nvGrpSpPr>
          <p:cNvPr id="23" name="Group 23"/>
          <p:cNvGrpSpPr/>
          <p:nvPr/>
        </p:nvGrpSpPr>
        <p:grpSpPr>
          <a:xfrm rot="0">
            <a:off x="7036827" y="4610100"/>
            <a:ext cx="4597641" cy="1252855"/>
            <a:chOff x="-36331" y="-60304"/>
            <a:chExt cx="1022020" cy="329969"/>
          </a:xfrm>
        </p:grpSpPr>
        <p:sp>
          <p:nvSpPr>
            <p:cNvPr id="24" name="Freeform 24"/>
            <p:cNvSpPr/>
            <p:nvPr/>
          </p:nvSpPr>
          <p:spPr>
            <a:xfrm>
              <a:off x="0" y="0"/>
              <a:ext cx="931371" cy="244256"/>
            </a:xfrm>
            <a:custGeom>
              <a:avLst/>
              <a:gdLst/>
              <a:ahLst/>
              <a:cxnLst/>
              <a:rect l="l" t="t" r="r" b="b"/>
              <a:pathLst>
                <a:path w="931371" h="244256">
                  <a:moveTo>
                    <a:pt x="111653" y="0"/>
                  </a:moveTo>
                  <a:lnTo>
                    <a:pt x="819719" y="0"/>
                  </a:lnTo>
                  <a:cubicBezTo>
                    <a:pt x="849331" y="0"/>
                    <a:pt x="877730" y="11763"/>
                    <a:pt x="898669" y="32702"/>
                  </a:cubicBezTo>
                  <a:cubicBezTo>
                    <a:pt x="919608" y="53641"/>
                    <a:pt x="931371" y="82041"/>
                    <a:pt x="931371" y="111653"/>
                  </a:cubicBezTo>
                  <a:lnTo>
                    <a:pt x="931371" y="132604"/>
                  </a:lnTo>
                  <a:cubicBezTo>
                    <a:pt x="931371" y="194268"/>
                    <a:pt x="881383" y="244256"/>
                    <a:pt x="819719" y="244256"/>
                  </a:cubicBezTo>
                  <a:lnTo>
                    <a:pt x="111653" y="244256"/>
                  </a:lnTo>
                  <a:cubicBezTo>
                    <a:pt x="82041" y="244256"/>
                    <a:pt x="53641" y="232493"/>
                    <a:pt x="32702" y="211554"/>
                  </a:cubicBezTo>
                  <a:cubicBezTo>
                    <a:pt x="11763" y="190615"/>
                    <a:pt x="0" y="162216"/>
                    <a:pt x="0" y="132604"/>
                  </a:cubicBezTo>
                  <a:lnTo>
                    <a:pt x="0" y="111653"/>
                  </a:lnTo>
                  <a:cubicBezTo>
                    <a:pt x="0" y="82041"/>
                    <a:pt x="11763" y="53641"/>
                    <a:pt x="32702" y="32702"/>
                  </a:cubicBezTo>
                  <a:cubicBezTo>
                    <a:pt x="53641" y="11763"/>
                    <a:pt x="82041" y="0"/>
                    <a:pt x="111653" y="0"/>
                  </a:cubicBezTo>
                  <a:close/>
                </a:path>
              </a:pathLst>
            </a:custGeom>
            <a:solidFill>
              <a:srgbClr val="4B9B9D"/>
            </a:solidFill>
          </p:spPr>
        </p:sp>
        <p:sp>
          <p:nvSpPr>
            <p:cNvPr id="25" name="TextBox 25"/>
            <p:cNvSpPr txBox="1"/>
            <p:nvPr/>
          </p:nvSpPr>
          <p:spPr>
            <a:xfrm>
              <a:off x="-36331" y="-60304"/>
              <a:ext cx="1022020" cy="329969"/>
            </a:xfrm>
            <a:prstGeom prst="rect">
              <a:avLst/>
            </a:prstGeom>
          </p:spPr>
          <p:txBody>
            <a:bodyPr lIns="50800" tIns="50800" rIns="50800" bIns="50800" rtlCol="0" anchor="ctr"/>
            <a:lstStyle/>
            <a:p>
              <a:pPr algn="ctr">
                <a:lnSpc>
                  <a:spcPts val="4900"/>
                </a:lnSpc>
              </a:pPr>
              <a:r>
                <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rPr>
                <a:t>BETTER  ACCURACY</a:t>
              </a:r>
              <a:endPar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endParaRPr>
            </a:p>
          </p:txBody>
        </p:sp>
      </p:grpSp>
      <p:grpSp>
        <p:nvGrpSpPr>
          <p:cNvPr id="26" name="Group 26"/>
          <p:cNvGrpSpPr/>
          <p:nvPr/>
        </p:nvGrpSpPr>
        <p:grpSpPr>
          <a:xfrm rot="0">
            <a:off x="12115798" y="6057899"/>
            <a:ext cx="5486167" cy="1871980"/>
            <a:chOff x="-32462" y="-200621"/>
            <a:chExt cx="1339949" cy="493032"/>
          </a:xfrm>
        </p:grpSpPr>
        <p:sp>
          <p:nvSpPr>
            <p:cNvPr id="27" name="Freeform 27"/>
            <p:cNvSpPr/>
            <p:nvPr/>
          </p:nvSpPr>
          <p:spPr>
            <a:xfrm>
              <a:off x="20069" y="-137975"/>
              <a:ext cx="1221871" cy="407318"/>
            </a:xfrm>
            <a:custGeom>
              <a:avLst/>
              <a:gdLst/>
              <a:ahLst/>
              <a:cxnLst/>
              <a:rect l="l" t="t" r="r" b="b"/>
              <a:pathLst>
                <a:path w="1221871" h="407318">
                  <a:moveTo>
                    <a:pt x="85107" y="0"/>
                  </a:moveTo>
                  <a:lnTo>
                    <a:pt x="1136764" y="0"/>
                  </a:lnTo>
                  <a:cubicBezTo>
                    <a:pt x="1159336" y="0"/>
                    <a:pt x="1180983" y="8967"/>
                    <a:pt x="1196944" y="24927"/>
                  </a:cubicBezTo>
                  <a:cubicBezTo>
                    <a:pt x="1212905" y="40888"/>
                    <a:pt x="1221871" y="62535"/>
                    <a:pt x="1221871" y="85107"/>
                  </a:cubicBezTo>
                  <a:lnTo>
                    <a:pt x="1221871" y="322211"/>
                  </a:lnTo>
                  <a:cubicBezTo>
                    <a:pt x="1221871" y="344783"/>
                    <a:pt x="1212905" y="366430"/>
                    <a:pt x="1196944" y="382391"/>
                  </a:cubicBezTo>
                  <a:cubicBezTo>
                    <a:pt x="1180983" y="398351"/>
                    <a:pt x="1159336" y="407318"/>
                    <a:pt x="1136764" y="407318"/>
                  </a:cubicBezTo>
                  <a:lnTo>
                    <a:pt x="85107" y="407318"/>
                  </a:lnTo>
                  <a:cubicBezTo>
                    <a:pt x="62535" y="407318"/>
                    <a:pt x="40888" y="398351"/>
                    <a:pt x="24927" y="382391"/>
                  </a:cubicBezTo>
                  <a:cubicBezTo>
                    <a:pt x="8967" y="366430"/>
                    <a:pt x="0" y="344783"/>
                    <a:pt x="0" y="322211"/>
                  </a:cubicBezTo>
                  <a:lnTo>
                    <a:pt x="0" y="85107"/>
                  </a:lnTo>
                  <a:cubicBezTo>
                    <a:pt x="0" y="62535"/>
                    <a:pt x="8967" y="40888"/>
                    <a:pt x="24927" y="24927"/>
                  </a:cubicBezTo>
                  <a:cubicBezTo>
                    <a:pt x="40888" y="8967"/>
                    <a:pt x="62535" y="0"/>
                    <a:pt x="85107" y="0"/>
                  </a:cubicBezTo>
                  <a:close/>
                </a:path>
              </a:pathLst>
            </a:custGeom>
            <a:solidFill>
              <a:srgbClr val="4B9B9D"/>
            </a:solidFill>
          </p:spPr>
        </p:sp>
        <p:sp>
          <p:nvSpPr>
            <p:cNvPr id="28" name="TextBox 28"/>
            <p:cNvSpPr txBox="1"/>
            <p:nvPr/>
          </p:nvSpPr>
          <p:spPr>
            <a:xfrm>
              <a:off x="-32462" y="-200621"/>
              <a:ext cx="1339949" cy="493032"/>
            </a:xfrm>
            <a:prstGeom prst="rect">
              <a:avLst/>
            </a:prstGeom>
          </p:spPr>
          <p:txBody>
            <a:bodyPr lIns="50800" tIns="50800" rIns="50800" bIns="50800" rtlCol="0" anchor="ctr"/>
            <a:lstStyle/>
            <a:p>
              <a:pPr algn="ctr">
                <a:lnSpc>
                  <a:spcPts val="4900"/>
                </a:lnSpc>
              </a:pPr>
              <a:r>
                <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rPr>
                <a:t>IMPROVING INDUSTRIAL PRODUCTIVITY</a:t>
              </a:r>
              <a:endPar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endParaRPr>
            </a:p>
          </p:txBody>
        </p:sp>
      </p:grpSp>
      <p:grpSp>
        <p:nvGrpSpPr>
          <p:cNvPr id="29" name="Group 29"/>
          <p:cNvGrpSpPr/>
          <p:nvPr/>
        </p:nvGrpSpPr>
        <p:grpSpPr>
          <a:xfrm rot="0">
            <a:off x="13017754" y="2705042"/>
            <a:ext cx="3549002" cy="1872023"/>
            <a:chOff x="0" y="-37392"/>
            <a:chExt cx="934716" cy="493043"/>
          </a:xfrm>
        </p:grpSpPr>
        <p:sp>
          <p:nvSpPr>
            <p:cNvPr id="30" name="Freeform 30"/>
            <p:cNvSpPr/>
            <p:nvPr/>
          </p:nvSpPr>
          <p:spPr>
            <a:xfrm>
              <a:off x="0" y="0"/>
              <a:ext cx="931371" cy="407318"/>
            </a:xfrm>
            <a:custGeom>
              <a:avLst/>
              <a:gdLst/>
              <a:ahLst/>
              <a:cxnLst/>
              <a:rect l="l" t="t" r="r" b="b"/>
              <a:pathLst>
                <a:path w="931371" h="407318">
                  <a:moveTo>
                    <a:pt x="111653" y="0"/>
                  </a:moveTo>
                  <a:lnTo>
                    <a:pt x="819719" y="0"/>
                  </a:lnTo>
                  <a:cubicBezTo>
                    <a:pt x="849331" y="0"/>
                    <a:pt x="877730" y="11763"/>
                    <a:pt x="898669" y="32702"/>
                  </a:cubicBezTo>
                  <a:cubicBezTo>
                    <a:pt x="919608" y="53641"/>
                    <a:pt x="931371" y="82041"/>
                    <a:pt x="931371" y="111653"/>
                  </a:cubicBezTo>
                  <a:lnTo>
                    <a:pt x="931371" y="295665"/>
                  </a:lnTo>
                  <a:cubicBezTo>
                    <a:pt x="931371" y="357329"/>
                    <a:pt x="881383" y="407318"/>
                    <a:pt x="819719" y="407318"/>
                  </a:cubicBezTo>
                  <a:lnTo>
                    <a:pt x="111653" y="407318"/>
                  </a:lnTo>
                  <a:cubicBezTo>
                    <a:pt x="82041" y="407318"/>
                    <a:pt x="53641" y="395555"/>
                    <a:pt x="32702" y="374616"/>
                  </a:cubicBezTo>
                  <a:cubicBezTo>
                    <a:pt x="11763" y="353677"/>
                    <a:pt x="0" y="325277"/>
                    <a:pt x="0" y="295665"/>
                  </a:cubicBezTo>
                  <a:lnTo>
                    <a:pt x="0" y="111653"/>
                  </a:lnTo>
                  <a:cubicBezTo>
                    <a:pt x="0" y="82041"/>
                    <a:pt x="11763" y="53641"/>
                    <a:pt x="32702" y="32702"/>
                  </a:cubicBezTo>
                  <a:cubicBezTo>
                    <a:pt x="53641" y="11763"/>
                    <a:pt x="82041" y="0"/>
                    <a:pt x="111653" y="0"/>
                  </a:cubicBezTo>
                  <a:close/>
                </a:path>
              </a:pathLst>
            </a:custGeom>
            <a:solidFill>
              <a:srgbClr val="4B9B9D"/>
            </a:solidFill>
          </p:spPr>
        </p:sp>
        <p:sp>
          <p:nvSpPr>
            <p:cNvPr id="31" name="TextBox 31"/>
            <p:cNvSpPr txBox="1"/>
            <p:nvPr/>
          </p:nvSpPr>
          <p:spPr>
            <a:xfrm>
              <a:off x="3345" y="-37392"/>
              <a:ext cx="931371" cy="493043"/>
            </a:xfrm>
            <a:prstGeom prst="rect">
              <a:avLst/>
            </a:prstGeom>
          </p:spPr>
          <p:txBody>
            <a:bodyPr lIns="50800" tIns="50800" rIns="50800" bIns="50800" rtlCol="0" anchor="ctr"/>
            <a:lstStyle/>
            <a:p>
              <a:pPr algn="ctr">
                <a:lnSpc>
                  <a:spcPts val="4900"/>
                </a:lnSpc>
              </a:pPr>
              <a:r>
                <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rPr>
                <a:t>PATTERN IDENTIFICATION</a:t>
              </a:r>
              <a:endParaRPr lang="en-US" sz="3500" b="1">
                <a:solidFill>
                  <a:srgbClr val="FFFFFF"/>
                </a:solidFill>
                <a:latin typeface="Calibri" panose="020F0502020204030204" charset="0"/>
                <a:ea typeface="29LT Adir Semi-Bold" panose="00000706000000000000"/>
                <a:cs typeface="Calibri" panose="020F0502020204030204" charset="0"/>
                <a:sym typeface="29LT Adir Semi-Bold" panose="00000706000000000000"/>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118610" y="-4004310"/>
            <a:ext cx="10594975" cy="18832195"/>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7" name="TextBox 17"/>
          <p:cNvSpPr txBox="1"/>
          <p:nvPr/>
        </p:nvSpPr>
        <p:spPr>
          <a:xfrm>
            <a:off x="3733800" y="478155"/>
            <a:ext cx="13072110" cy="2618740"/>
          </a:xfrm>
          <a:prstGeom prst="rect">
            <a:avLst/>
          </a:prstGeom>
          <a:ln w="3175">
            <a:noFill/>
          </a:ln>
        </p:spPr>
        <p:style>
          <a:lnRef idx="2">
            <a:schemeClr val="accent1"/>
          </a:lnRef>
          <a:fillRef idx="0">
            <a:srgbClr val="FFFFFF"/>
          </a:fillRef>
          <a:effectRef idx="0">
            <a:srgbClr val="FFFFFF"/>
          </a:effectRef>
          <a:fontRef idx="minor">
            <a:schemeClr val="tx1"/>
          </a:fontRef>
        </p:style>
        <p:txBody>
          <a:bodyPr lIns="0" tIns="0" rIns="0" bIns="0" rtlCol="0" anchor="t">
            <a:noAutofit/>
          </a:bodyPr>
          <a:lstStyle/>
          <a:p>
            <a:pPr algn="just">
              <a:lnSpc>
                <a:spcPts val="9805"/>
              </a:lnSpc>
            </a:pPr>
            <a:r>
              <a:rPr lang="en-IN" altLang="en-US" sz="8000" spc="305">
                <a:solidFill>
                  <a:schemeClr val="tx1"/>
                </a:solidFill>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 </a:t>
            </a:r>
            <a:r>
              <a:rPr lang="en-US" sz="8000" spc="305">
                <a:solidFill>
                  <a:schemeClr val="tx1"/>
                </a:solidFill>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 </a:t>
            </a:r>
            <a:r>
              <a:rPr lang="en-IN" altLang="en-US" sz="6600" spc="305">
                <a:solidFill>
                  <a:schemeClr val="tx1"/>
                </a:solidFill>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LITERATURE SURVEY</a:t>
            </a:r>
            <a:endParaRPr lang="en-IN" altLang="en-US" sz="6600" spc="305">
              <a:solidFill>
                <a:schemeClr val="tx1"/>
              </a:solidFill>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endParaRPr>
          </a:p>
        </p:txBody>
      </p:sp>
      <p:graphicFrame>
        <p:nvGraphicFramePr>
          <p:cNvPr id="21" name="Table 16"/>
          <p:cNvGraphicFramePr>
            <a:graphicFrameLocks noGrp="1"/>
          </p:cNvGraphicFramePr>
          <p:nvPr>
            <p:custDataLst>
              <p:tags r:id="rId2"/>
            </p:custDataLst>
          </p:nvPr>
        </p:nvGraphicFramePr>
        <p:xfrm>
          <a:off x="990600" y="1790700"/>
          <a:ext cx="16202025" cy="6755765"/>
        </p:xfrm>
        <a:graphic>
          <a:graphicData uri="http://schemas.openxmlformats.org/drawingml/2006/table">
            <a:tbl>
              <a:tblPr/>
              <a:tblGrid>
                <a:gridCol w="2141855"/>
                <a:gridCol w="2701925"/>
                <a:gridCol w="1598930"/>
                <a:gridCol w="9759315"/>
              </a:tblGrid>
              <a:tr h="959485">
                <a:tc>
                  <a:txBody>
                    <a:bodyPr rtlCol="0"/>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TITLE</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AUTHOR</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YEAR</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p>
                      <a:pPr algn="ctr">
                        <a:lnSpc>
                          <a:spcPct val="15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METHODOLOGY</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r>
              <a:tr h="5760085">
                <a:tc>
                  <a:txBody>
                    <a:bodyPr rtlCol="0"/>
                    <a:p>
                      <a:pPr algn="l">
                        <a:lnSpc>
                          <a:spcPct val="11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Machine Failure Prediction Using Machine</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 </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lgn="l">
                        <a:lnSpc>
                          <a:spcPct val="11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Learning</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p>
                      <a:pPr algn="l">
                        <a:lnSpc>
                          <a:spcPct val="12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Varshini Manda, </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lgn="l">
                        <a:lnSpc>
                          <a:spcPct val="12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Dr. K. Neeraja</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p>
                      <a:pPr algn="ctr">
                        <a:lnSpc>
                          <a:spcPct val="120000"/>
                        </a:lnSpc>
                        <a:spcBef>
                          <a:spcPts val="0"/>
                        </a:spcBef>
                        <a:spcAft>
                          <a:spcPts val="0"/>
                        </a:spcAft>
                        <a:defRPr/>
                      </a:pPr>
                      <a:r>
                        <a:rPr 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202</a:t>
                      </a:r>
                      <a:r>
                        <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1</a:t>
                      </a:r>
                      <a:endPar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p>
                      <a:pPr algn="l">
                        <a:lnSpc>
                          <a:spcPct val="12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This paper follows a step-by-step approach to study how machine learning (ML) techniques are used for predicting machine failures in industries. First, it conducts a literature review of past research, analyzing studies from the late 1980s to the present to understand the evolution of AI/ML in predictive maintenance. The paper also examines how ML is applied in different industries like hardware and software and evaluates which techniques are most effective. Through this analysis, LSTM (Long Short-Term Memory) is found to be one of the most commonly used and effective methods for predicting machine</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 </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failures.</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graphicFrame>
        <p:nvGraphicFramePr>
          <p:cNvPr id="16" name="Table 16"/>
          <p:cNvGraphicFramePr>
            <a:graphicFrameLocks noGrp="1"/>
          </p:cNvGraphicFramePr>
          <p:nvPr>
            <p:custDataLst>
              <p:tags r:id="rId2"/>
            </p:custDataLst>
          </p:nvPr>
        </p:nvGraphicFramePr>
        <p:xfrm>
          <a:off x="1219200" y="1854200"/>
          <a:ext cx="15989300" cy="6719570"/>
        </p:xfrm>
        <a:graphic>
          <a:graphicData uri="http://schemas.openxmlformats.org/drawingml/2006/table">
            <a:tbl>
              <a:tblPr/>
              <a:tblGrid>
                <a:gridCol w="2442210"/>
                <a:gridCol w="2338070"/>
                <a:gridCol w="1577975"/>
                <a:gridCol w="9631045"/>
              </a:tblGrid>
              <a:tr h="959485">
                <a:tc>
                  <a:txBody>
                    <a:bodyPr rtlCol="0"/>
                    <a:lstStyle/>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TITLE</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lstStyle/>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AUTHOR</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lstStyle/>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YEAR</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lstStyle/>
                    <a:p>
                      <a:pPr algn="ctr">
                        <a:lnSpc>
                          <a:spcPct val="15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METHODOLOGY</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r>
              <a:tr h="5760085">
                <a:tc>
                  <a:txBody>
                    <a:bodyPr rtlCol="0"/>
                    <a:lstStyle/>
                    <a:p>
                      <a:pPr algn="l">
                        <a:lnSpc>
                          <a:spcPct val="110000"/>
                        </a:lnSpc>
                        <a:spcBef>
                          <a:spcPts val="0"/>
                        </a:spcBef>
                        <a:spcAft>
                          <a:spcPts val="0"/>
                        </a:spcAft>
                        <a:defRPr/>
                      </a:pPr>
                      <a:r>
                        <a:rPr lang="en-IN"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Predictive Maintenance using machine learning on water pump</a:t>
                      </a:r>
                      <a:endParaRPr lang="en-IN"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lstStyle/>
                    <a:p>
                      <a:pPr algn="l">
                        <a:lnSpc>
                          <a:spcPct val="120000"/>
                        </a:lnSpc>
                        <a:spcBef>
                          <a:spcPts val="0"/>
                        </a:spcBef>
                        <a:spcAft>
                          <a:spcPts val="0"/>
                        </a:spcAft>
                        <a:defRPr/>
                      </a:pPr>
                      <a:r>
                        <a:rPr 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Dr. Sharda Chhabria, Rahul Ghata, Varun Mehta, Ayushi Ghosekar, Manasi Araspur, Nandita Pakhide</a:t>
                      </a:r>
                      <a:endParaRPr 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lstStyle/>
                    <a:p>
                      <a:pPr algn="ctr">
                        <a:lnSpc>
                          <a:spcPct val="120000"/>
                        </a:lnSpc>
                        <a:spcBef>
                          <a:spcPts val="0"/>
                        </a:spcBef>
                        <a:spcAft>
                          <a:spcPts val="0"/>
                        </a:spcAft>
                        <a:defRPr/>
                      </a:pPr>
                      <a:r>
                        <a:rPr 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2022</a:t>
                      </a:r>
                      <a:endParaRPr 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lstStyle/>
                    <a:p>
                      <a:pPr algn="l">
                        <a:lnSpc>
                          <a:spcPct val="120000"/>
                        </a:lnSpc>
                        <a:spcBef>
                          <a:spcPts val="0"/>
                        </a:spcBef>
                        <a:spcAft>
                          <a:spcPts val="0"/>
                        </a:spcAft>
                        <a:defRPr/>
                      </a:pPr>
                      <a:r>
                        <a:rPr 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This study focuses on predicting water pump failures using machine learning (ML) and IoT (Internet of Things) technologies. The process begins with collecting real-time data from water pumps, including statistics, recorded events, and past failures. This data is then processed and analyzed to identify patterns that indicate potential breakdowns. Next, a machine learning model using the Random Forest algorithm is implemented to predict failures before they occur. The system is also integrated with IoT devices, which allow for real-time monitoring and data collection, making it easier to track machine health.This approach enables industries to take preventive actions before a pump breaks down, improving efficiency and reducing maintenance costs.</a:t>
                      </a:r>
                      <a:endParaRPr 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
        <p:nvSpPr>
          <p:cNvPr id="17" name="TextBox 17"/>
          <p:cNvSpPr txBox="1"/>
          <p:nvPr/>
        </p:nvSpPr>
        <p:spPr>
          <a:xfrm>
            <a:off x="3276600" y="495300"/>
            <a:ext cx="14923135" cy="3905885"/>
          </a:xfrm>
          <a:prstGeom prst="rect">
            <a:avLst/>
          </a:prstGeom>
        </p:spPr>
        <p:txBody>
          <a:bodyPr lIns="0" tIns="0" rIns="0" bIns="0" rtlCol="0" anchor="t">
            <a:noAutofit/>
            <a:scene3d>
              <a:camera prst="orthographicFront"/>
              <a:lightRig rig="threePt" dir="t"/>
            </a:scene3d>
          </a:bodyPr>
          <a:lstStyle/>
          <a:p>
            <a:pPr algn="just">
              <a:lnSpc>
                <a:spcPts val="9805"/>
              </a:lnSpc>
            </a:pPr>
            <a:r>
              <a:rPr lang="en-IN" altLang="en-US" sz="9250" spc="305">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 </a:t>
            </a:r>
            <a:r>
              <a:rPr lang="en-US" sz="7200" spc="305">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 </a:t>
            </a:r>
            <a:r>
              <a:rPr lang="en-IN" altLang="en-US" sz="7200" spc="305">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LITERATURE SURVEY</a:t>
            </a:r>
            <a:endParaRPr lang="en-IN" altLang="en-US" sz="9250" spc="305">
              <a:solidFill>
                <a:schemeClr val="tx1"/>
              </a:solidFill>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endParaRPr>
          </a:p>
          <a:p>
            <a:pPr algn="just">
              <a:lnSpc>
                <a:spcPts val="9805"/>
              </a:lnSpc>
            </a:pPr>
            <a:endParaRPr lang="en-US" sz="9250" spc="305">
              <a:solidFill>
                <a:schemeClr val="tx1"/>
              </a:solidFill>
              <a:effectLst>
                <a:outerShdw blurRad="38100" dist="19050" dir="2700000" algn="tl" rotWithShape="0">
                  <a:schemeClr val="dk1">
                    <a:alpha val="40000"/>
                  </a:schemeClr>
                </a:outerShdw>
              </a:effectLst>
              <a:latin typeface="Marykate"/>
              <a:ea typeface="Marykate"/>
              <a:cs typeface="Marykate"/>
              <a:sym typeface="Marykat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7" name="TextBox 17"/>
          <p:cNvSpPr txBox="1"/>
          <p:nvPr/>
        </p:nvSpPr>
        <p:spPr>
          <a:xfrm>
            <a:off x="3352800" y="495300"/>
            <a:ext cx="13223875" cy="2514600"/>
          </a:xfrm>
          <a:prstGeom prst="rect">
            <a:avLst/>
          </a:prstGeom>
        </p:spPr>
        <p:txBody>
          <a:bodyPr wrap="square" lIns="0" tIns="0" rIns="0" bIns="0" rtlCol="0" anchor="t">
            <a:spAutoFit/>
          </a:bodyPr>
          <a:lstStyle/>
          <a:p>
            <a:pPr algn="just">
              <a:lnSpc>
                <a:spcPts val="9805"/>
              </a:lnSpc>
            </a:pPr>
            <a:r>
              <a:rPr lang="en-IN" altLang="en-US" sz="8000" spc="305">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 </a:t>
            </a:r>
            <a:r>
              <a:rPr lang="en-US" sz="8000" spc="305">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 </a:t>
            </a:r>
            <a:r>
              <a:rPr lang="en-IN" altLang="en-US" sz="7200" spc="305">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LITERATURE SURVEY</a:t>
            </a:r>
            <a:endParaRPr lang="en-IN" altLang="en-US" sz="8000" spc="305">
              <a:solidFill>
                <a:schemeClr val="tx1"/>
              </a:solidFill>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endParaRPr>
          </a:p>
          <a:p>
            <a:pPr algn="just">
              <a:lnSpc>
                <a:spcPts val="9805"/>
              </a:lnSpc>
            </a:pPr>
            <a:endParaRPr lang="en-US" sz="8000" spc="305">
              <a:solidFill>
                <a:schemeClr val="tx1"/>
              </a:solidFill>
              <a:effectLst>
                <a:outerShdw blurRad="38100" dist="19050" dir="2700000" algn="tl" rotWithShape="0">
                  <a:schemeClr val="dk1">
                    <a:alpha val="40000"/>
                  </a:schemeClr>
                </a:outerShdw>
              </a:effectLst>
              <a:latin typeface="Marykate"/>
              <a:ea typeface="Marykate"/>
              <a:cs typeface="Marykate"/>
              <a:sym typeface="Marykate"/>
            </a:endParaRPr>
          </a:p>
        </p:txBody>
      </p:sp>
      <p:graphicFrame>
        <p:nvGraphicFramePr>
          <p:cNvPr id="18" name="Table 16"/>
          <p:cNvGraphicFramePr>
            <a:graphicFrameLocks noGrp="1"/>
          </p:cNvGraphicFramePr>
          <p:nvPr/>
        </p:nvGraphicFramePr>
        <p:xfrm>
          <a:off x="1219200" y="1868805"/>
          <a:ext cx="15989300" cy="6755765"/>
        </p:xfrm>
        <a:graphic>
          <a:graphicData uri="http://schemas.openxmlformats.org/drawingml/2006/table">
            <a:tbl>
              <a:tblPr/>
              <a:tblGrid>
                <a:gridCol w="2789555"/>
                <a:gridCol w="2265680"/>
                <a:gridCol w="1564005"/>
                <a:gridCol w="9370060"/>
              </a:tblGrid>
              <a:tr h="959485">
                <a:tc>
                  <a:txBody>
                    <a:bodyPr rtlCol="0"/>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TITLE</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AUTHOR</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YEAR</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p>
                      <a:pPr algn="ctr">
                        <a:lnSpc>
                          <a:spcPct val="15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METHODOLOGY</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r>
              <a:tr h="5760085">
                <a:tc>
                  <a:txBody>
                    <a:bodyPr rtlCol="0"/>
                    <a:p>
                      <a:pPr algn="ctr" fontAlgn="ctr">
                        <a:lnSpc>
                          <a:spcPct val="11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Using Machine Learning and Deep Learning Algorithms for Downtime Minimizatio</a:t>
                      </a:r>
                      <a:r>
                        <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n</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in </a:t>
                      </a:r>
                      <a:r>
                        <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the </a:t>
                      </a:r>
                      <a:endPar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lgn="ctr" fontAlgn="ctr">
                        <a:lnSpc>
                          <a:spcPct val="110000"/>
                        </a:lnSpc>
                        <a:spcBef>
                          <a:spcPts val="0"/>
                        </a:spcBef>
                        <a:spcAft>
                          <a:spcPts val="0"/>
                        </a:spcAft>
                        <a:defRPr/>
                      </a:pPr>
                      <a:r>
                        <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M</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anufacturi</a:t>
                      </a:r>
                      <a:r>
                        <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n</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g Systems</a:t>
                      </a:r>
                      <a:r>
                        <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a:t>
                      </a:r>
                      <a:endPar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lgn="ctr" fontAlgn="ctr">
                        <a:lnSpc>
                          <a:spcPct val="11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An Early Failure Detection Diagnostic Service </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lgn="ctr">
                        <a:lnSpc>
                          <a:spcPct val="110000"/>
                        </a:lnSpc>
                        <a:spcBef>
                          <a:spcPts val="0"/>
                        </a:spcBef>
                        <a:spcAft>
                          <a:spcPts val="0"/>
                        </a:spcAft>
                        <a:defRPr/>
                      </a:pP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p>
                      <a:pPr algn="l">
                        <a:lnSpc>
                          <a:spcPct val="12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Mohammad Shahin</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lgn="l">
                        <a:lnSpc>
                          <a:spcPct val="120000"/>
                        </a:lnSpc>
                        <a:spcBef>
                          <a:spcPts val="0"/>
                        </a:spcBef>
                        <a:spcAft>
                          <a:spcPts val="0"/>
                        </a:spcAft>
                        <a:defRPr/>
                      </a:pP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p>
                      <a:pPr algn="ctr">
                        <a:lnSpc>
                          <a:spcPct val="120000"/>
                        </a:lnSpc>
                        <a:spcBef>
                          <a:spcPts val="0"/>
                        </a:spcBef>
                        <a:spcAft>
                          <a:spcPts val="0"/>
                        </a:spcAft>
                        <a:defRPr/>
                      </a:pPr>
                      <a:r>
                        <a:rPr 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202</a:t>
                      </a:r>
                      <a:r>
                        <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3</a:t>
                      </a:r>
                      <a:endPar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p>
                      <a:pPr algn="l">
                        <a:lnSpc>
                          <a:spcPct val="12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This study explores how machine learning (ML), deep learning (DL), and deep hybrid learning (DHL) can help detect failures early and reduce downtime in manufacturing systems.The study tests over 20 different fault detection models, using various ML and DL techniques. The performance of these models is then evaluated using accuracy, precision, recall, and F-score to determine which ones work best. The results show that Deep Forest and Gradient Boosting algorithms performed the best, with over 90% accuracy, while Multinomial Logistic Regression and Long Short-Term Memory (LSTM) models also provided good results with above</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 </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80%</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 </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accuracy.</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7" name="TextBox 17"/>
          <p:cNvSpPr txBox="1"/>
          <p:nvPr/>
        </p:nvSpPr>
        <p:spPr>
          <a:xfrm>
            <a:off x="2971800" y="571500"/>
            <a:ext cx="13051790" cy="2514600"/>
          </a:xfrm>
          <a:prstGeom prst="rect">
            <a:avLst/>
          </a:prstGeom>
        </p:spPr>
        <p:txBody>
          <a:bodyPr wrap="square" lIns="0" tIns="0" rIns="0" bIns="0" rtlCol="0" anchor="t">
            <a:spAutoFit/>
          </a:bodyPr>
          <a:lstStyle/>
          <a:p>
            <a:pPr algn="just">
              <a:lnSpc>
                <a:spcPts val="9805"/>
              </a:lnSpc>
            </a:pPr>
            <a:r>
              <a:rPr lang="en-IN" altLang="en-US" sz="8000" spc="305">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 </a:t>
            </a:r>
            <a:r>
              <a:rPr lang="en-US" sz="8000" spc="305">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 </a:t>
            </a:r>
            <a:r>
              <a:rPr lang="en-IN" altLang="en-US" sz="7200" spc="305">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rPr>
              <a:t>LITERATURE SURVEY</a:t>
            </a:r>
            <a:endParaRPr lang="en-IN" altLang="en-US" sz="8000" spc="305">
              <a:solidFill>
                <a:schemeClr val="tx1"/>
              </a:solidFill>
              <a:effectLst>
                <a:outerShdw blurRad="38100" dist="19050" dir="2700000" algn="tl" rotWithShape="0">
                  <a:schemeClr val="dk1">
                    <a:alpha val="40000"/>
                  </a:schemeClr>
                </a:outerShdw>
              </a:effectLst>
              <a:latin typeface="Arial Rounded MT Bold" panose="020F0704030504030204" charset="0"/>
              <a:ea typeface="Marykate"/>
              <a:cs typeface="Arial Rounded MT Bold" panose="020F0704030504030204" charset="0"/>
              <a:sym typeface="Marykate"/>
            </a:endParaRPr>
          </a:p>
          <a:p>
            <a:pPr algn="just">
              <a:lnSpc>
                <a:spcPts val="9805"/>
              </a:lnSpc>
            </a:pPr>
            <a:endParaRPr lang="en-US" sz="8000" spc="305">
              <a:solidFill>
                <a:schemeClr val="tx1"/>
              </a:solidFill>
              <a:effectLst>
                <a:outerShdw blurRad="38100" dist="19050" dir="2700000" algn="tl" rotWithShape="0">
                  <a:schemeClr val="dk1">
                    <a:alpha val="40000"/>
                  </a:schemeClr>
                </a:outerShdw>
              </a:effectLst>
              <a:latin typeface="Marykate"/>
              <a:ea typeface="Marykate"/>
              <a:cs typeface="Marykate"/>
              <a:sym typeface="Marykate"/>
            </a:endParaRPr>
          </a:p>
        </p:txBody>
      </p:sp>
      <p:graphicFrame>
        <p:nvGraphicFramePr>
          <p:cNvPr id="18" name="Table 16"/>
          <p:cNvGraphicFramePr>
            <a:graphicFrameLocks noGrp="1"/>
          </p:cNvGraphicFramePr>
          <p:nvPr/>
        </p:nvGraphicFramePr>
        <p:xfrm>
          <a:off x="1219200" y="1868805"/>
          <a:ext cx="15989300" cy="6755765"/>
        </p:xfrm>
        <a:graphic>
          <a:graphicData uri="http://schemas.openxmlformats.org/drawingml/2006/table">
            <a:tbl>
              <a:tblPr/>
              <a:tblGrid>
                <a:gridCol w="2789555"/>
                <a:gridCol w="2265680"/>
                <a:gridCol w="1564005"/>
                <a:gridCol w="9370060"/>
              </a:tblGrid>
              <a:tr h="959485">
                <a:tc>
                  <a:txBody>
                    <a:bodyPr rtlCol="0"/>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TITLE</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AUTHOR</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p>
                      <a:pPr algn="ctr">
                        <a:lnSpc>
                          <a:spcPct val="12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YEAR</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c>
                  <a:txBody>
                    <a:bodyPr rtlCol="0"/>
                    <a:p>
                      <a:pPr algn="ctr">
                        <a:lnSpc>
                          <a:spcPct val="150000"/>
                        </a:lnSpc>
                        <a:spcBef>
                          <a:spcPts val="0"/>
                        </a:spcBef>
                        <a:spcAft>
                          <a:spcPts val="0"/>
                        </a:spcAft>
                        <a:defRPr/>
                      </a:pPr>
                      <a:r>
                        <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rPr>
                        <a:t>METHODOLOGY</a:t>
                      </a:r>
                      <a:endParaRPr lang="en-IN" sz="2800" b="1" spc="130">
                        <a:solidFill>
                          <a:srgbClr val="FFFFFF"/>
                        </a:solidFill>
                        <a:latin typeface="Microsoft YaHei" panose="020B0503020204020204" charset="-122"/>
                        <a:ea typeface="Microsoft YaHei" panose="020B0503020204020204" charset="-122"/>
                        <a:cs typeface="29LT Adir Bold" panose="00000806000000000000"/>
                        <a:sym typeface="29LT Adir Bold" panose="00000806000000000000"/>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191919"/>
                    </a:solidFill>
                  </a:tcPr>
                </a:tc>
              </a:tr>
              <a:tr h="5760085">
                <a:tc>
                  <a:txBody>
                    <a:bodyPr rtlCol="0"/>
                    <a:p>
                      <a:pPr algn="ctr">
                        <a:lnSpc>
                          <a:spcPct val="11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Machine Predictive Maintenance Using machine Learning</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lgn="ctr">
                        <a:lnSpc>
                          <a:spcPct val="110000"/>
                        </a:lnSpc>
                        <a:spcBef>
                          <a:spcPts val="0"/>
                        </a:spcBef>
                        <a:spcAft>
                          <a:spcPts val="0"/>
                        </a:spcAft>
                        <a:defRPr/>
                      </a:pP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p>
                      <a:pPr algn="l">
                        <a:lnSpc>
                          <a:spcPct val="12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Logith Vikram K1 , Lohit T2 , Duvarakesh R</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lgn="l">
                        <a:lnSpc>
                          <a:spcPct val="120000"/>
                        </a:lnSpc>
                        <a:spcBef>
                          <a:spcPts val="0"/>
                        </a:spcBef>
                        <a:spcAft>
                          <a:spcPts val="0"/>
                        </a:spcAft>
                        <a:defRPr/>
                      </a:pP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p>
                      <a:pPr algn="l">
                        <a:lnSpc>
                          <a:spcPct val="120000"/>
                        </a:lnSpc>
                        <a:spcBef>
                          <a:spcPts val="0"/>
                        </a:spcBef>
                        <a:spcAft>
                          <a:spcPts val="0"/>
                        </a:spcAft>
                        <a:defRPr/>
                      </a:pP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p>
                      <a:pPr algn="ctr">
                        <a:lnSpc>
                          <a:spcPct val="120000"/>
                        </a:lnSpc>
                        <a:spcBef>
                          <a:spcPts val="0"/>
                        </a:spcBef>
                        <a:spcAft>
                          <a:spcPts val="0"/>
                        </a:spcAft>
                        <a:defRPr/>
                      </a:pPr>
                      <a:r>
                        <a:rPr 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202</a:t>
                      </a:r>
                      <a:r>
                        <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4</a:t>
                      </a:r>
                      <a:endParaRPr lang="en-IN"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rtlCol="0"/>
                    <a:p>
                      <a:pPr algn="l">
                        <a:lnSpc>
                          <a:spcPct val="120000"/>
                        </a:lnSpc>
                        <a:spcBef>
                          <a:spcPts val="0"/>
                        </a:spcBef>
                        <a:spcAft>
                          <a:spcPts val="0"/>
                        </a:spcAft>
                        <a:defRPr/>
                      </a:pP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This project uses machine learning (ML) to predict machine failures and improve industrial maintenance efficiency. A machine learning model is developed to predict when a machine might need maintenance. Once implemented, the system continuously monitors machine conditions in real time and provides alerts before a failure occurs, allowing timely maintenance actions. The project also compares different maintenance approaches, including reactive maintenance (fixing machines after failure), preventive maintenance (regular check-ups), and predictive maintenance (using ML to prevent failures before they happen). By integrating ML with real-time monitoring, this system helps industries reduce downtime, lower maintenance costs, and improve overall operational</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 </a:t>
                      </a:r>
                      <a:r>
                        <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rPr>
                        <a:t>efficiency.</a:t>
                      </a:r>
                      <a:endParaRPr lang="en-US" altLang="en-US" sz="2000" b="1" spc="120">
                        <a:solidFill>
                          <a:srgbClr val="000000"/>
                        </a:solidFill>
                        <a:latin typeface="Microsoft YaHei" panose="020B0503020204020204" charset="-122"/>
                        <a:ea typeface="Microsoft YaHei" panose="020B0503020204020204" charset="-122"/>
                        <a:cs typeface="Arimo" panose="020B0604020202020204"/>
                        <a:sym typeface="Arimo" panose="020B0604020202020204"/>
                      </a:endParaRPr>
                    </a:p>
                  </a:txBody>
                  <a:tcPr marL="254000" marR="254000" marT="177800" marB="1778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1"/>
            <a:stretch>
              <a:fillRect l="-9222" r="-9222"/>
            </a:stretch>
          </a:blipFill>
        </p:spPr>
      </p:sp>
      <p:grpSp>
        <p:nvGrpSpPr>
          <p:cNvPr id="3" name="Group 3"/>
          <p:cNvGrpSpPr/>
          <p:nvPr/>
        </p:nvGrpSpPr>
        <p:grpSpPr>
          <a:xfrm rot="0">
            <a:off x="-869488" y="-836544"/>
            <a:ext cx="20086371" cy="12006726"/>
            <a:chOff x="0" y="0"/>
            <a:chExt cx="26781829" cy="16008969"/>
          </a:xfrm>
        </p:grpSpPr>
        <p:grpSp>
          <p:nvGrpSpPr>
            <p:cNvPr id="4" name="Group 4"/>
            <p:cNvGrpSpPr/>
            <p:nvPr/>
          </p:nvGrpSpPr>
          <p:grpSpPr>
            <a:xfrm rot="0">
              <a:off x="0" y="394920"/>
              <a:ext cx="1900244" cy="15205129"/>
              <a:chOff x="0" y="0"/>
              <a:chExt cx="356429" cy="2852028"/>
            </a:xfrm>
          </p:grpSpPr>
          <p:sp>
            <p:nvSpPr>
              <p:cNvPr id="5" name="Freeform 5"/>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6" name="TextBox 6"/>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7" name="Group 7"/>
            <p:cNvGrpSpPr/>
            <p:nvPr/>
          </p:nvGrpSpPr>
          <p:grpSpPr>
            <a:xfrm rot="0">
              <a:off x="24881585" y="394920"/>
              <a:ext cx="1900244" cy="15205129"/>
              <a:chOff x="0" y="0"/>
              <a:chExt cx="356429" cy="2852028"/>
            </a:xfrm>
          </p:grpSpPr>
          <p:sp>
            <p:nvSpPr>
              <p:cNvPr id="8" name="Freeform 8"/>
              <p:cNvSpPr/>
              <p:nvPr/>
            </p:nvSpPr>
            <p:spPr>
              <a:xfrm>
                <a:off x="0" y="0"/>
                <a:ext cx="356429" cy="2852028"/>
              </a:xfrm>
              <a:custGeom>
                <a:avLst/>
                <a:gdLst/>
                <a:ahLst/>
                <a:cxnLst/>
                <a:rect l="l" t="t" r="r" b="b"/>
                <a:pathLst>
                  <a:path w="356429" h="2852028">
                    <a:moveTo>
                      <a:pt x="0" y="0"/>
                    </a:moveTo>
                    <a:lnTo>
                      <a:pt x="356429" y="0"/>
                    </a:lnTo>
                    <a:lnTo>
                      <a:pt x="356429" y="2852028"/>
                    </a:lnTo>
                    <a:lnTo>
                      <a:pt x="0" y="2852028"/>
                    </a:lnTo>
                    <a:close/>
                  </a:path>
                </a:pathLst>
              </a:custGeom>
              <a:solidFill>
                <a:srgbClr val="E65C7E"/>
              </a:solidFill>
            </p:spPr>
          </p:sp>
          <p:sp>
            <p:nvSpPr>
              <p:cNvPr id="9" name="TextBox 9"/>
              <p:cNvSpPr txBox="1"/>
              <p:nvPr/>
            </p:nvSpPr>
            <p:spPr>
              <a:xfrm>
                <a:off x="0" y="-57150"/>
                <a:ext cx="356429" cy="2909178"/>
              </a:xfrm>
              <a:prstGeom prst="rect">
                <a:avLst/>
              </a:prstGeom>
            </p:spPr>
            <p:txBody>
              <a:bodyPr lIns="53498" tIns="53498" rIns="53498" bIns="53498" rtlCol="0" anchor="ctr"/>
              <a:lstStyle/>
              <a:p>
                <a:pPr algn="ctr">
                  <a:lnSpc>
                    <a:spcPts val="2800"/>
                  </a:lnSpc>
                </a:pPr>
              </a:p>
            </p:txBody>
          </p:sp>
        </p:grpSp>
        <p:grpSp>
          <p:nvGrpSpPr>
            <p:cNvPr id="10" name="Group 10"/>
            <p:cNvGrpSpPr/>
            <p:nvPr/>
          </p:nvGrpSpPr>
          <p:grpSpPr>
            <a:xfrm rot="5400000">
              <a:off x="12801106" y="-11850985"/>
              <a:ext cx="1900244" cy="25602213"/>
              <a:chOff x="0" y="0"/>
              <a:chExt cx="356429" cy="4802210"/>
            </a:xfrm>
          </p:grpSpPr>
          <p:sp>
            <p:nvSpPr>
              <p:cNvPr id="11" name="Freeform 11"/>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2" name="TextBox 12"/>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nvGrpSpPr>
            <p:cNvPr id="13" name="Group 13"/>
            <p:cNvGrpSpPr/>
            <p:nvPr/>
          </p:nvGrpSpPr>
          <p:grpSpPr>
            <a:xfrm rot="5400000">
              <a:off x="12656286" y="2257740"/>
              <a:ext cx="1900244" cy="25602213"/>
              <a:chOff x="0" y="0"/>
              <a:chExt cx="356429" cy="4802210"/>
            </a:xfrm>
          </p:grpSpPr>
          <p:sp>
            <p:nvSpPr>
              <p:cNvPr id="14" name="Freeform 14"/>
              <p:cNvSpPr/>
              <p:nvPr/>
            </p:nvSpPr>
            <p:spPr>
              <a:xfrm>
                <a:off x="0" y="0"/>
                <a:ext cx="356429" cy="4802210"/>
              </a:xfrm>
              <a:custGeom>
                <a:avLst/>
                <a:gdLst/>
                <a:ahLst/>
                <a:cxnLst/>
                <a:rect l="l" t="t" r="r" b="b"/>
                <a:pathLst>
                  <a:path w="356429" h="4802210">
                    <a:moveTo>
                      <a:pt x="0" y="0"/>
                    </a:moveTo>
                    <a:lnTo>
                      <a:pt x="356429" y="0"/>
                    </a:lnTo>
                    <a:lnTo>
                      <a:pt x="356429" y="4802210"/>
                    </a:lnTo>
                    <a:lnTo>
                      <a:pt x="0" y="4802210"/>
                    </a:lnTo>
                    <a:close/>
                  </a:path>
                </a:pathLst>
              </a:custGeom>
              <a:solidFill>
                <a:srgbClr val="E65C7E"/>
              </a:solidFill>
            </p:spPr>
          </p:sp>
          <p:sp>
            <p:nvSpPr>
              <p:cNvPr id="15" name="TextBox 15"/>
              <p:cNvSpPr txBox="1"/>
              <p:nvPr/>
            </p:nvSpPr>
            <p:spPr>
              <a:xfrm>
                <a:off x="0" y="-57150"/>
                <a:ext cx="356429" cy="4859360"/>
              </a:xfrm>
              <a:prstGeom prst="rect">
                <a:avLst/>
              </a:prstGeom>
            </p:spPr>
            <p:txBody>
              <a:bodyPr lIns="53498" tIns="53498" rIns="53498" bIns="53498" rtlCol="0" anchor="ctr"/>
              <a:lstStyle/>
              <a:p>
                <a:pPr algn="ctr">
                  <a:lnSpc>
                    <a:spcPts val="2800"/>
                  </a:lnSpc>
                </a:pPr>
              </a:p>
            </p:txBody>
          </p:sp>
        </p:grpSp>
      </p:grpSp>
      <p:sp>
        <p:nvSpPr>
          <p:cNvPr id="16" name="TextBox 16"/>
          <p:cNvSpPr txBox="1"/>
          <p:nvPr/>
        </p:nvSpPr>
        <p:spPr>
          <a:xfrm>
            <a:off x="1028700" y="23811"/>
            <a:ext cx="16230600" cy="1884680"/>
          </a:xfrm>
          <a:prstGeom prst="rect">
            <a:avLst/>
          </a:prstGeom>
        </p:spPr>
        <p:txBody>
          <a:bodyPr lIns="0" tIns="0" rIns="0" bIns="0" rtlCol="0" anchor="t">
            <a:spAutoFit/>
          </a:bodyPr>
          <a:lstStyle/>
          <a:p>
            <a:pPr algn="ctr">
              <a:lnSpc>
                <a:spcPts val="14700"/>
              </a:lnSpc>
            </a:pPr>
            <a:r>
              <a:rPr lang="en-US" sz="6600" spc="703">
                <a:solidFill>
                  <a:srgbClr val="00AD9C"/>
                </a:solidFill>
                <a:latin typeface="Arial Rounded MT Bold" panose="020F0704030504030204" charset="0"/>
                <a:ea typeface="Marykate"/>
                <a:cs typeface="Arial Rounded MT Bold" panose="020F0704030504030204" charset="0"/>
                <a:sym typeface="Marykate"/>
              </a:rPr>
              <a:t>EXISTING </a:t>
            </a:r>
            <a:r>
              <a:rPr lang="en-US" sz="7200" spc="703">
                <a:solidFill>
                  <a:srgbClr val="00AD9C"/>
                </a:solidFill>
                <a:latin typeface="Arial Rounded MT Bold" panose="020F0704030504030204" charset="0"/>
                <a:ea typeface="Marykate"/>
                <a:cs typeface="Arial Rounded MT Bold" panose="020F0704030504030204" charset="0"/>
                <a:sym typeface="Marykate"/>
              </a:rPr>
              <a:t>SYSTEM</a:t>
            </a:r>
            <a:endParaRPr lang="en-US" sz="7200" spc="703">
              <a:solidFill>
                <a:srgbClr val="00AD9C"/>
              </a:solidFill>
              <a:latin typeface="Arial Rounded MT Bold" panose="020F0704030504030204" charset="0"/>
              <a:ea typeface="Marykate"/>
              <a:cs typeface="Arial Rounded MT Bold" panose="020F0704030504030204" charset="0"/>
              <a:sym typeface="Marykate"/>
            </a:endParaRPr>
          </a:p>
        </p:txBody>
      </p:sp>
      <p:sp>
        <p:nvSpPr>
          <p:cNvPr id="17" name="Freeform 17"/>
          <p:cNvSpPr/>
          <p:nvPr/>
        </p:nvSpPr>
        <p:spPr>
          <a:xfrm>
            <a:off x="16936921" y="7939342"/>
            <a:ext cx="2702157" cy="3230840"/>
          </a:xfrm>
          <a:custGeom>
            <a:avLst/>
            <a:gdLst/>
            <a:ahLst/>
            <a:cxnLst/>
            <a:rect l="l" t="t" r="r" b="b"/>
            <a:pathLst>
              <a:path w="2702157" h="3230840">
                <a:moveTo>
                  <a:pt x="0" y="0"/>
                </a:moveTo>
                <a:lnTo>
                  <a:pt x="2702158" y="0"/>
                </a:lnTo>
                <a:lnTo>
                  <a:pt x="2702158" y="3230840"/>
                </a:lnTo>
                <a:lnTo>
                  <a:pt x="0" y="32308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rot="-1236592">
            <a:off x="74028" y="8274170"/>
            <a:ext cx="1316169" cy="2752444"/>
          </a:xfrm>
          <a:custGeom>
            <a:avLst/>
            <a:gdLst/>
            <a:ahLst/>
            <a:cxnLst/>
            <a:rect l="l" t="t" r="r" b="b"/>
            <a:pathLst>
              <a:path w="1316169" h="2752444">
                <a:moveTo>
                  <a:pt x="0" y="0"/>
                </a:moveTo>
                <a:lnTo>
                  <a:pt x="1316168" y="0"/>
                </a:lnTo>
                <a:lnTo>
                  <a:pt x="1316168" y="2752444"/>
                </a:lnTo>
                <a:lnTo>
                  <a:pt x="0" y="275244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Freeform 19"/>
          <p:cNvSpPr/>
          <p:nvPr/>
        </p:nvSpPr>
        <p:spPr>
          <a:xfrm>
            <a:off x="-804304" y="-418146"/>
            <a:ext cx="2963744" cy="2893691"/>
          </a:xfrm>
          <a:custGeom>
            <a:avLst/>
            <a:gdLst/>
            <a:ahLst/>
            <a:cxnLst/>
            <a:rect l="l" t="t" r="r" b="b"/>
            <a:pathLst>
              <a:path w="2963744" h="2893691">
                <a:moveTo>
                  <a:pt x="0" y="0"/>
                </a:moveTo>
                <a:lnTo>
                  <a:pt x="2963744" y="0"/>
                </a:lnTo>
                <a:lnTo>
                  <a:pt x="2963744" y="2893692"/>
                </a:lnTo>
                <a:lnTo>
                  <a:pt x="0" y="289369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0" name="Freeform 20"/>
          <p:cNvSpPr/>
          <p:nvPr/>
        </p:nvSpPr>
        <p:spPr>
          <a:xfrm rot="-1103996">
            <a:off x="17012874" y="-932259"/>
            <a:ext cx="1896188" cy="3364204"/>
          </a:xfrm>
          <a:custGeom>
            <a:avLst/>
            <a:gdLst/>
            <a:ahLst/>
            <a:cxnLst/>
            <a:rect l="l" t="t" r="r" b="b"/>
            <a:pathLst>
              <a:path w="1896188" h="3364204">
                <a:moveTo>
                  <a:pt x="0" y="0"/>
                </a:moveTo>
                <a:lnTo>
                  <a:pt x="1896188" y="0"/>
                </a:lnTo>
                <a:lnTo>
                  <a:pt x="1896188" y="3364204"/>
                </a:lnTo>
                <a:lnTo>
                  <a:pt x="0" y="336420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1" name="TextBox 21"/>
          <p:cNvSpPr txBox="1"/>
          <p:nvPr/>
        </p:nvSpPr>
        <p:spPr>
          <a:xfrm>
            <a:off x="2059537" y="2214950"/>
            <a:ext cx="14650359" cy="7195736"/>
          </a:xfrm>
          <a:prstGeom prst="rect">
            <a:avLst/>
          </a:prstGeom>
        </p:spPr>
        <p:txBody>
          <a:bodyPr lIns="0" tIns="0" rIns="0" bIns="0" rtlCol="0" anchor="t">
            <a:spAutoFit/>
          </a:bodyPr>
          <a:lstStyle/>
          <a:p>
            <a:pPr algn="l">
              <a:lnSpc>
                <a:spcPts val="4085"/>
              </a:lnSpc>
            </a:pPr>
            <a:r>
              <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rPr>
              <a:t>In many industries, AI models are used for making important decisions, like predicting machine failures or detecting issues in critical systems. However, these models sometimes make mistakes but still act very confident in their wrong predictions.</a:t>
            </a:r>
            <a:endPar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085"/>
              </a:lnSpc>
            </a:pPr>
            <a:r>
              <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rPr>
              <a:t>There are two main types of incorrect predictions:</a:t>
            </a:r>
            <a:endPar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41045" lvl="1" indent="-370840" algn="l">
              <a:lnSpc>
                <a:spcPts val="4085"/>
              </a:lnSpc>
              <a:buAutoNum type="arabicPeriod"/>
            </a:pPr>
            <a:r>
              <a:rPr lang="en-US" sz="3435" b="1" u="sng">
                <a:solidFill>
                  <a:srgbClr val="003933"/>
                </a:solidFill>
                <a:latin typeface="Dosis Semi-Bold" panose="02010703020202060003"/>
                <a:ea typeface="Dosis Semi-Bold" panose="02010703020202060003"/>
                <a:cs typeface="Dosis Semi-Bold" panose="02010703020202060003"/>
                <a:sym typeface="Dosis Semi-Bold" panose="02010703020202060003"/>
              </a:rPr>
              <a:t>Misclassified Samples</a:t>
            </a:r>
            <a:r>
              <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rPr>
              <a:t> – The model predicts incorrectly but still gives a high confidence score.</a:t>
            </a:r>
            <a:endPar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1482725" lvl="2" indent="-494030" algn="l">
              <a:lnSpc>
                <a:spcPts val="4085"/>
              </a:lnSpc>
              <a:buFont typeface="Arial" panose="020B0604020202020204"/>
              <a:buChar char="⚬"/>
            </a:pPr>
            <a:r>
              <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rPr>
              <a:t>Example: A machine that is actually failing is predicted as "Normal" with high confidence.</a:t>
            </a:r>
            <a:endPar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741045" lvl="1" indent="-370840" algn="l">
              <a:lnSpc>
                <a:spcPts val="4085"/>
              </a:lnSpc>
              <a:buAutoNum type="arabicPeriod"/>
            </a:pPr>
            <a:r>
              <a:rPr lang="en-US" sz="3435" b="1" u="sng">
                <a:solidFill>
                  <a:srgbClr val="003933"/>
                </a:solidFill>
                <a:latin typeface="Dosis Semi-Bold" panose="02010703020202060003"/>
                <a:ea typeface="Dosis Semi-Bold" panose="02010703020202060003"/>
                <a:cs typeface="Dosis Semi-Bold" panose="02010703020202060003"/>
                <a:sym typeface="Dosis Semi-Bold" panose="02010703020202060003"/>
              </a:rPr>
              <a:t>Out-of-Distribution (OOD) Samples</a:t>
            </a:r>
            <a:r>
              <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rPr>
              <a:t> – The model sees completely new data (never seen before) and misclassifies it with high confidence.</a:t>
            </a:r>
            <a:endPar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marL="1482725" lvl="2" indent="-494030" algn="l">
              <a:lnSpc>
                <a:spcPts val="4085"/>
              </a:lnSpc>
              <a:buFont typeface="Arial" panose="020B0604020202020204"/>
              <a:buChar char="⚬"/>
            </a:pPr>
            <a:r>
              <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rPr>
              <a:t>Example: A model trained on one type of machine tries to predict failures for a different type of machine and fails.</a:t>
            </a:r>
            <a:endParaRPr lang="en-US" sz="3435" b="1">
              <a:solidFill>
                <a:srgbClr val="003933"/>
              </a:solidFill>
              <a:latin typeface="Dosis Semi-Bold" panose="02010703020202060003"/>
              <a:ea typeface="Dosis Semi-Bold" panose="02010703020202060003"/>
              <a:cs typeface="Dosis Semi-Bold" panose="02010703020202060003"/>
              <a:sym typeface="Dosis Semi-Bold" panose="02010703020202060003"/>
            </a:endParaRPr>
          </a:p>
          <a:p>
            <a:pPr algn="l">
              <a:lnSpc>
                <a:spcPts val="4085"/>
              </a:lnSpc>
            </a:pPr>
          </a:p>
        </p:txBody>
      </p:sp>
    </p:spTree>
  </p:cSld>
  <p:clrMapOvr>
    <a:masterClrMapping/>
  </p:clrMapOvr>
</p:sld>
</file>

<file path=ppt/tags/tag1.xml><?xml version="1.0" encoding="utf-8"?>
<p:tagLst xmlns:p="http://schemas.openxmlformats.org/presentationml/2006/main">
  <p:tag name="TABLE_ENDDRAG_ORIGIN_RECT" val="1275*531"/>
  <p:tag name="TABLE_ENDDRAG_RECT" val="79*146*1275*531"/>
</p:tagLst>
</file>

<file path=ppt/tags/tag2.xml><?xml version="1.0" encoding="utf-8"?>
<p:tagLst xmlns:p="http://schemas.openxmlformats.org/presentationml/2006/main">
  <p:tag name="TABLE_ENDDRAG_ORIGIN_RECT" val="1259*557"/>
  <p:tag name="TABLE_ENDDRAG_RECT" val="96*146*1259*557"/>
  <p:tag name="TABLE_AUTOADJUST_FLAG"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11207</Words>
  <Application>WPS Slides</Application>
  <PresentationFormat>On-screen Show (4:3)</PresentationFormat>
  <Paragraphs>309</Paragraphs>
  <Slides>32</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32</vt:i4>
      </vt:variant>
    </vt:vector>
  </HeadingPairs>
  <TitlesOfParts>
    <vt:vector size="49" baseType="lpstr">
      <vt:lpstr>Arial</vt:lpstr>
      <vt:lpstr>SimSun</vt:lpstr>
      <vt:lpstr>Wingdings</vt:lpstr>
      <vt:lpstr>Bahnschrift SemiBold</vt:lpstr>
      <vt:lpstr>Marykate</vt:lpstr>
      <vt:lpstr>Segoe Print</vt:lpstr>
      <vt:lpstr>Arial Rounded MT Bold</vt:lpstr>
      <vt:lpstr>Arial</vt:lpstr>
      <vt:lpstr>Dosis Semi-Bold</vt:lpstr>
      <vt:lpstr>Calibri</vt:lpstr>
      <vt:lpstr>29LT Adir Semi-Bold</vt:lpstr>
      <vt:lpstr>Microsoft YaHei</vt:lpstr>
      <vt:lpstr>29LT Adir Bold</vt:lpstr>
      <vt:lpstr>Arimo</vt:lpstr>
      <vt:lpstr>Arial Unicode MS</vt:lpstr>
      <vt:lpstr>Dosis Bold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Pink and Green Doodle Hand drawn Science Project Presentation</dc:title>
  <dc:creator/>
  <cp:lastModifiedBy>Abi</cp:lastModifiedBy>
  <cp:revision>10</cp:revision>
  <dcterms:created xsi:type="dcterms:W3CDTF">2006-08-16T00:00:00Z</dcterms:created>
  <dcterms:modified xsi:type="dcterms:W3CDTF">2025-04-01T15:22:53Z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46453E512F714B70A064A87AA12691FA_13</vt:lpwstr>
  </property>
  <property fmtid="{D5CDD505-2E9C-101B-9397-08002B2CF9AE}" pid="3" name="KSOProductBuildVer">
    <vt:lpwstr>1033-12.2.0.20782</vt:lpwstr>
  </property>
</Properties>
</file>

<file path=docProps/thumbnail.jpeg>
</file>